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09" r:id="rId2"/>
    <p:sldId id="313" r:id="rId3"/>
    <p:sldId id="314" r:id="rId4"/>
    <p:sldId id="271" r:id="rId5"/>
    <p:sldId id="272" r:id="rId6"/>
    <p:sldId id="274" r:id="rId7"/>
    <p:sldId id="275" r:id="rId8"/>
    <p:sldId id="273" r:id="rId9"/>
    <p:sldId id="276" r:id="rId10"/>
    <p:sldId id="277" r:id="rId11"/>
    <p:sldId id="315" r:id="rId12"/>
    <p:sldId id="282" r:id="rId13"/>
    <p:sldId id="259" r:id="rId14"/>
    <p:sldId id="283" r:id="rId15"/>
    <p:sldId id="323" r:id="rId16"/>
    <p:sldId id="303" r:id="rId17"/>
    <p:sldId id="307" r:id="rId18"/>
    <p:sldId id="310" r:id="rId19"/>
    <p:sldId id="312" r:id="rId20"/>
    <p:sldId id="294" r:id="rId21"/>
    <p:sldId id="308" r:id="rId22"/>
    <p:sldId id="319" r:id="rId23"/>
    <p:sldId id="316" r:id="rId24"/>
    <p:sldId id="321" r:id="rId25"/>
    <p:sldId id="322" r:id="rId26"/>
    <p:sldId id="318" r:id="rId27"/>
    <p:sldId id="324" r:id="rId28"/>
    <p:sldId id="289" r:id="rId29"/>
    <p:sldId id="317" r:id="rId30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C6CC7A"/>
    <a:srgbClr val="BFC84C"/>
    <a:srgbClr val="007A37"/>
    <a:srgbClr val="96D7EE"/>
    <a:srgbClr val="B82010"/>
    <a:srgbClr val="B790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1" autoAdjust="0"/>
    <p:restoredTop sz="95279" autoAdjust="0"/>
  </p:normalViewPr>
  <p:slideViewPr>
    <p:cSldViewPr>
      <p:cViewPr varScale="1">
        <p:scale>
          <a:sx n="85" d="100"/>
          <a:sy n="85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82C4E-DFD9-4D23-BF52-BB44DF1079F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B846FC-4486-486B-9C16-2548CD6AB0E9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Schiavitù</a:t>
          </a:r>
          <a:endParaRPr lang="it-IT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9761EFB-4C70-4547-99C7-8D52C64B6D39}" type="parTrans" cxnId="{5D81F56D-03C8-4D9C-A1B5-BC87155B3656}">
      <dgm:prSet/>
      <dgm:spPr/>
      <dgm:t>
        <a:bodyPr/>
        <a:lstStyle/>
        <a:p>
          <a:endParaRPr lang="it-IT"/>
        </a:p>
      </dgm:t>
    </dgm:pt>
    <dgm:pt modelId="{02C570B2-2E83-40BA-929B-3FD8E564B2A1}" type="sibTrans" cxnId="{5D81F56D-03C8-4D9C-A1B5-BC87155B3656}">
      <dgm:prSet/>
      <dgm:spPr/>
      <dgm:t>
        <a:bodyPr/>
        <a:lstStyle/>
        <a:p>
          <a:endParaRPr lang="it-IT"/>
        </a:p>
      </dgm:t>
    </dgm:pt>
    <dgm:pt modelId="{500CC40A-D4B4-4630-AE13-67574543AF3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Attaccamento</a:t>
          </a:r>
          <a:endParaRPr lang="it-IT" sz="2800" dirty="0">
            <a:latin typeface="Calibri" panose="020F0502020204030204" pitchFamily="34" charset="0"/>
          </a:endParaRPr>
        </a:p>
      </dgm:t>
    </dgm:pt>
    <dgm:pt modelId="{A03934E6-F76E-450D-A94C-647E963BABC0}" type="parTrans" cxnId="{E84FCCA1-3B07-44BC-B752-A5E7377868BE}">
      <dgm:prSet/>
      <dgm:spPr/>
      <dgm:t>
        <a:bodyPr/>
        <a:lstStyle/>
        <a:p>
          <a:endParaRPr lang="it-IT"/>
        </a:p>
      </dgm:t>
    </dgm:pt>
    <dgm:pt modelId="{8F5B59AD-BD2D-442A-A0E3-E6C48EBC4895}" type="sibTrans" cxnId="{E84FCCA1-3B07-44BC-B752-A5E7377868BE}">
      <dgm:prSet/>
      <dgm:spPr/>
      <dgm:t>
        <a:bodyPr/>
        <a:lstStyle/>
        <a:p>
          <a:endParaRPr lang="it-IT"/>
        </a:p>
      </dgm:t>
    </dgm:pt>
    <dgm:pt modelId="{0C846AA3-C9BF-48D2-80DA-E46789086305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Paura</a:t>
          </a:r>
          <a:endParaRPr lang="it-IT" sz="2800" dirty="0">
            <a:latin typeface="Calibri" panose="020F0502020204030204" pitchFamily="34" charset="0"/>
          </a:endParaRPr>
        </a:p>
      </dgm:t>
    </dgm:pt>
    <dgm:pt modelId="{2F052A06-E25A-418C-8DF6-6110237D52C9}" type="parTrans" cxnId="{5D916E06-046B-4359-ADB8-2B6C840C8E78}">
      <dgm:prSet/>
      <dgm:spPr/>
      <dgm:t>
        <a:bodyPr/>
        <a:lstStyle/>
        <a:p>
          <a:endParaRPr lang="it-IT"/>
        </a:p>
      </dgm:t>
    </dgm:pt>
    <dgm:pt modelId="{DFA62BD3-47FC-4740-9B70-325FAA5A57F0}" type="sibTrans" cxnId="{5D916E06-046B-4359-ADB8-2B6C840C8E78}">
      <dgm:prSet/>
      <dgm:spPr/>
      <dgm:t>
        <a:bodyPr/>
        <a:lstStyle/>
        <a:p>
          <a:endParaRPr lang="it-IT"/>
        </a:p>
      </dgm:t>
    </dgm:pt>
    <dgm:pt modelId="{B91EC6B9-90C4-4186-8DE8-85FFC3FA9432}">
      <dgm:prSet phldrT="[Text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Sfiducia in sè stessi</a:t>
          </a:r>
          <a:endParaRPr lang="it-IT" sz="2800" dirty="0">
            <a:latin typeface="Calibri" panose="020F0502020204030204" pitchFamily="34" charset="0"/>
          </a:endParaRPr>
        </a:p>
      </dgm:t>
    </dgm:pt>
    <dgm:pt modelId="{C3A92FDB-4E35-4104-A72E-AC7AE02BDFBA}" type="parTrans" cxnId="{9C72FBA7-A6B0-4552-92A2-3BD8DD358F8A}">
      <dgm:prSet/>
      <dgm:spPr/>
      <dgm:t>
        <a:bodyPr/>
        <a:lstStyle/>
        <a:p>
          <a:endParaRPr lang="it-IT"/>
        </a:p>
      </dgm:t>
    </dgm:pt>
    <dgm:pt modelId="{8E426E4C-1BB8-409E-A656-8304BCC1E7F3}" type="sibTrans" cxnId="{9C72FBA7-A6B0-4552-92A2-3BD8DD358F8A}">
      <dgm:prSet/>
      <dgm:spPr/>
      <dgm:t>
        <a:bodyPr/>
        <a:lstStyle/>
        <a:p>
          <a:endParaRPr lang="it-IT"/>
        </a:p>
      </dgm:t>
    </dgm:pt>
    <dgm:pt modelId="{67A8B73F-D003-4FCF-A022-47359D0EBB8B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4400" b="1" dirty="0" smtClean="0">
              <a:solidFill>
                <a:schemeClr val="bg1"/>
              </a:solidFill>
              <a:latin typeface="Calibri" panose="020F0502020204030204" pitchFamily="34" charset="0"/>
            </a:rPr>
            <a:t>Ignoranza</a:t>
          </a:r>
          <a:endParaRPr lang="it-IT" sz="2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223A162-2726-46C1-BE9A-44604A8CB232}" type="parTrans" cxnId="{9DEC7086-1259-4C0C-BCAB-3169C3DB1640}">
      <dgm:prSet/>
      <dgm:spPr/>
      <dgm:t>
        <a:bodyPr/>
        <a:lstStyle/>
        <a:p>
          <a:endParaRPr lang="it-IT"/>
        </a:p>
      </dgm:t>
    </dgm:pt>
    <dgm:pt modelId="{41D9EACF-788C-4006-BBF0-ED025EE9C93D}" type="sibTrans" cxnId="{9DEC7086-1259-4C0C-BCAB-3169C3DB1640}">
      <dgm:prSet/>
      <dgm:spPr/>
      <dgm:t>
        <a:bodyPr/>
        <a:lstStyle/>
        <a:p>
          <a:endParaRPr lang="it-IT"/>
        </a:p>
      </dgm:t>
    </dgm:pt>
    <dgm:pt modelId="{4B442867-6930-4ADD-803F-F11BF6A1501C}" type="pres">
      <dgm:prSet presAssocID="{17682C4E-DFD9-4D23-BF52-BB44DF1079FC}" presName="Name0" presStyleCnt="0">
        <dgm:presLayoutVars>
          <dgm:dir/>
          <dgm:animLvl val="lvl"/>
          <dgm:resizeHandles val="exact"/>
        </dgm:presLayoutVars>
      </dgm:prSet>
      <dgm:spPr/>
    </dgm:pt>
    <dgm:pt modelId="{17DA4281-B40E-4B0C-AA8F-B76C4BA2B573}" type="pres">
      <dgm:prSet presAssocID="{3BB846FC-4486-486B-9C16-2548CD6AB0E9}" presName="Name8" presStyleCnt="0"/>
      <dgm:spPr/>
    </dgm:pt>
    <dgm:pt modelId="{3D6B375E-7E09-4530-A234-D45A6889FECA}" type="pres">
      <dgm:prSet presAssocID="{3BB846FC-4486-486B-9C16-2548CD6AB0E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2479B7-0BA3-47AF-A5BD-CEEF87DDA5CB}" type="pres">
      <dgm:prSet presAssocID="{3BB846FC-4486-486B-9C16-2548CD6AB0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D67D54-56DD-4B93-9EF2-F1009EB0DF57}" type="pres">
      <dgm:prSet presAssocID="{500CC40A-D4B4-4630-AE13-67574543AF36}" presName="Name8" presStyleCnt="0"/>
      <dgm:spPr/>
    </dgm:pt>
    <dgm:pt modelId="{B9E4B79A-FB02-4B0F-8423-EC4C8635EADB}" type="pres">
      <dgm:prSet presAssocID="{500CC40A-D4B4-4630-AE13-67574543AF3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CCB013-8DBD-4301-8B96-65EE8CFEC3FF}" type="pres">
      <dgm:prSet presAssocID="{500CC40A-D4B4-4630-AE13-67574543AF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9B7B0-871B-48E8-80FB-0AEB0E39F936}" type="pres">
      <dgm:prSet presAssocID="{0C846AA3-C9BF-48D2-80DA-E46789086305}" presName="Name8" presStyleCnt="0"/>
      <dgm:spPr/>
    </dgm:pt>
    <dgm:pt modelId="{1CEDE38A-75ED-4A70-90C3-F001BAB54F9F}" type="pres">
      <dgm:prSet presAssocID="{0C846AA3-C9BF-48D2-80DA-E4678908630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DC0892-55C9-438E-B27B-96B92596169F}" type="pres">
      <dgm:prSet presAssocID="{0C846AA3-C9BF-48D2-80DA-E467890863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3B6A2-835D-432C-B7B9-BD9CBDD69C3D}" type="pres">
      <dgm:prSet presAssocID="{B91EC6B9-90C4-4186-8DE8-85FFC3FA9432}" presName="Name8" presStyleCnt="0"/>
      <dgm:spPr/>
    </dgm:pt>
    <dgm:pt modelId="{EE4922E4-176C-4115-A427-EE0B615068D6}" type="pres">
      <dgm:prSet presAssocID="{B91EC6B9-90C4-4186-8DE8-85FFC3FA943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DFA84-28E7-4F89-A454-21502AE9B130}" type="pres">
      <dgm:prSet presAssocID="{B91EC6B9-90C4-4186-8DE8-85FFC3FA94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7715B-84E9-4B97-9935-FCA4D9EE3CEF}" type="pres">
      <dgm:prSet presAssocID="{67A8B73F-D003-4FCF-A022-47359D0EBB8B}" presName="Name8" presStyleCnt="0"/>
      <dgm:spPr/>
    </dgm:pt>
    <dgm:pt modelId="{84CFF99F-3B9C-4F6E-8BA3-E95CB4941C8D}" type="pres">
      <dgm:prSet presAssocID="{67A8B73F-D003-4FCF-A022-47359D0EBB8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DD89FA-97DD-4F99-8ED9-38FBE0D308B8}" type="pres">
      <dgm:prSet presAssocID="{67A8B73F-D003-4FCF-A022-47359D0EBB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711EF3-19F7-4096-977C-F1791E9ED347}" type="presOf" srcId="{3BB846FC-4486-486B-9C16-2548CD6AB0E9}" destId="{3D6B375E-7E09-4530-A234-D45A6889FECA}" srcOrd="0" destOrd="0" presId="urn:microsoft.com/office/officeart/2005/8/layout/pyramid1"/>
    <dgm:cxn modelId="{DFD23AF5-8ABA-4048-8513-E1C9246F3E30}" type="presOf" srcId="{17682C4E-DFD9-4D23-BF52-BB44DF1079FC}" destId="{4B442867-6930-4ADD-803F-F11BF6A1501C}" srcOrd="0" destOrd="0" presId="urn:microsoft.com/office/officeart/2005/8/layout/pyramid1"/>
    <dgm:cxn modelId="{5D916E06-046B-4359-ADB8-2B6C840C8E78}" srcId="{17682C4E-DFD9-4D23-BF52-BB44DF1079FC}" destId="{0C846AA3-C9BF-48D2-80DA-E46789086305}" srcOrd="2" destOrd="0" parTransId="{2F052A06-E25A-418C-8DF6-6110237D52C9}" sibTransId="{DFA62BD3-47FC-4740-9B70-325FAA5A57F0}"/>
    <dgm:cxn modelId="{2718D9E8-4FA2-478B-BA5A-0A49259669F3}" type="presOf" srcId="{500CC40A-D4B4-4630-AE13-67574543AF36}" destId="{B9E4B79A-FB02-4B0F-8423-EC4C8635EADB}" srcOrd="0" destOrd="0" presId="urn:microsoft.com/office/officeart/2005/8/layout/pyramid1"/>
    <dgm:cxn modelId="{E84FCCA1-3B07-44BC-B752-A5E7377868BE}" srcId="{17682C4E-DFD9-4D23-BF52-BB44DF1079FC}" destId="{500CC40A-D4B4-4630-AE13-67574543AF36}" srcOrd="1" destOrd="0" parTransId="{A03934E6-F76E-450D-A94C-647E963BABC0}" sibTransId="{8F5B59AD-BD2D-442A-A0E3-E6C48EBC4895}"/>
    <dgm:cxn modelId="{9DAD35DA-2304-4B14-BF1C-8B9A5F56D5F4}" type="presOf" srcId="{0C846AA3-C9BF-48D2-80DA-E46789086305}" destId="{1CEDE38A-75ED-4A70-90C3-F001BAB54F9F}" srcOrd="0" destOrd="0" presId="urn:microsoft.com/office/officeart/2005/8/layout/pyramid1"/>
    <dgm:cxn modelId="{169DFF26-B22E-434C-B73B-FCE09CE45AAD}" type="presOf" srcId="{B91EC6B9-90C4-4186-8DE8-85FFC3FA9432}" destId="{00DDFA84-28E7-4F89-A454-21502AE9B130}" srcOrd="1" destOrd="0" presId="urn:microsoft.com/office/officeart/2005/8/layout/pyramid1"/>
    <dgm:cxn modelId="{B3DF75EF-6E81-4170-9871-378E6A282D17}" type="presOf" srcId="{3BB846FC-4486-486B-9C16-2548CD6AB0E9}" destId="{EB2479B7-0BA3-47AF-A5BD-CEEF87DDA5CB}" srcOrd="1" destOrd="0" presId="urn:microsoft.com/office/officeart/2005/8/layout/pyramid1"/>
    <dgm:cxn modelId="{9DEC7086-1259-4C0C-BCAB-3169C3DB1640}" srcId="{17682C4E-DFD9-4D23-BF52-BB44DF1079FC}" destId="{67A8B73F-D003-4FCF-A022-47359D0EBB8B}" srcOrd="4" destOrd="0" parTransId="{C223A162-2726-46C1-BE9A-44604A8CB232}" sibTransId="{41D9EACF-788C-4006-BBF0-ED025EE9C93D}"/>
    <dgm:cxn modelId="{CBCCE402-E2E8-4FA1-939D-D376D460116A}" type="presOf" srcId="{B91EC6B9-90C4-4186-8DE8-85FFC3FA9432}" destId="{EE4922E4-176C-4115-A427-EE0B615068D6}" srcOrd="0" destOrd="0" presId="urn:microsoft.com/office/officeart/2005/8/layout/pyramid1"/>
    <dgm:cxn modelId="{B52FB162-2382-4534-8C80-19352F33EEF6}" type="presOf" srcId="{67A8B73F-D003-4FCF-A022-47359D0EBB8B}" destId="{84CFF99F-3B9C-4F6E-8BA3-E95CB4941C8D}" srcOrd="0" destOrd="0" presId="urn:microsoft.com/office/officeart/2005/8/layout/pyramid1"/>
    <dgm:cxn modelId="{F807B069-4E37-438A-AB73-C9DD2D2AC653}" type="presOf" srcId="{0C846AA3-C9BF-48D2-80DA-E46789086305}" destId="{81DC0892-55C9-438E-B27B-96B92596169F}" srcOrd="1" destOrd="0" presId="urn:microsoft.com/office/officeart/2005/8/layout/pyramid1"/>
    <dgm:cxn modelId="{D9E4B30B-F2E1-4175-B8C4-D5F5F72E8711}" type="presOf" srcId="{67A8B73F-D003-4FCF-A022-47359D0EBB8B}" destId="{E4DD89FA-97DD-4F99-8ED9-38FBE0D308B8}" srcOrd="1" destOrd="0" presId="urn:microsoft.com/office/officeart/2005/8/layout/pyramid1"/>
    <dgm:cxn modelId="{9C72FBA7-A6B0-4552-92A2-3BD8DD358F8A}" srcId="{17682C4E-DFD9-4D23-BF52-BB44DF1079FC}" destId="{B91EC6B9-90C4-4186-8DE8-85FFC3FA9432}" srcOrd="3" destOrd="0" parTransId="{C3A92FDB-4E35-4104-A72E-AC7AE02BDFBA}" sibTransId="{8E426E4C-1BB8-409E-A656-8304BCC1E7F3}"/>
    <dgm:cxn modelId="{5D81F56D-03C8-4D9C-A1B5-BC87155B3656}" srcId="{17682C4E-DFD9-4D23-BF52-BB44DF1079FC}" destId="{3BB846FC-4486-486B-9C16-2548CD6AB0E9}" srcOrd="0" destOrd="0" parTransId="{B9761EFB-4C70-4547-99C7-8D52C64B6D39}" sibTransId="{02C570B2-2E83-40BA-929B-3FD8E564B2A1}"/>
    <dgm:cxn modelId="{9A488E98-1A23-405B-A2A7-8E712058C023}" type="presOf" srcId="{500CC40A-D4B4-4630-AE13-67574543AF36}" destId="{88CCB013-8DBD-4301-8B96-65EE8CFEC3FF}" srcOrd="1" destOrd="0" presId="urn:microsoft.com/office/officeart/2005/8/layout/pyramid1"/>
    <dgm:cxn modelId="{AAD60E0E-4214-4E28-80A1-A91D8AA2DF78}" type="presParOf" srcId="{4B442867-6930-4ADD-803F-F11BF6A1501C}" destId="{17DA4281-B40E-4B0C-AA8F-B76C4BA2B573}" srcOrd="0" destOrd="0" presId="urn:microsoft.com/office/officeart/2005/8/layout/pyramid1"/>
    <dgm:cxn modelId="{645BD0BD-8679-467E-B97F-F7EA77AF434F}" type="presParOf" srcId="{17DA4281-B40E-4B0C-AA8F-B76C4BA2B573}" destId="{3D6B375E-7E09-4530-A234-D45A6889FECA}" srcOrd="0" destOrd="0" presId="urn:microsoft.com/office/officeart/2005/8/layout/pyramid1"/>
    <dgm:cxn modelId="{3A66C624-18BD-482C-A36A-5B29C99CFC3D}" type="presParOf" srcId="{17DA4281-B40E-4B0C-AA8F-B76C4BA2B573}" destId="{EB2479B7-0BA3-47AF-A5BD-CEEF87DDA5CB}" srcOrd="1" destOrd="0" presId="urn:microsoft.com/office/officeart/2005/8/layout/pyramid1"/>
    <dgm:cxn modelId="{C413A951-1AFD-4A35-A44E-48B2B5530B5E}" type="presParOf" srcId="{4B442867-6930-4ADD-803F-F11BF6A1501C}" destId="{F6D67D54-56DD-4B93-9EF2-F1009EB0DF57}" srcOrd="1" destOrd="0" presId="urn:microsoft.com/office/officeart/2005/8/layout/pyramid1"/>
    <dgm:cxn modelId="{09CF368E-04CB-4AA5-9FAA-5142D627BA76}" type="presParOf" srcId="{F6D67D54-56DD-4B93-9EF2-F1009EB0DF57}" destId="{B9E4B79A-FB02-4B0F-8423-EC4C8635EADB}" srcOrd="0" destOrd="0" presId="urn:microsoft.com/office/officeart/2005/8/layout/pyramid1"/>
    <dgm:cxn modelId="{0BED9477-B639-4F91-9EED-C38835DE75F1}" type="presParOf" srcId="{F6D67D54-56DD-4B93-9EF2-F1009EB0DF57}" destId="{88CCB013-8DBD-4301-8B96-65EE8CFEC3FF}" srcOrd="1" destOrd="0" presId="urn:microsoft.com/office/officeart/2005/8/layout/pyramid1"/>
    <dgm:cxn modelId="{1EAF058A-BFB1-454D-8719-3FA015C70D42}" type="presParOf" srcId="{4B442867-6930-4ADD-803F-F11BF6A1501C}" destId="{72D9B7B0-871B-48E8-80FB-0AEB0E39F936}" srcOrd="2" destOrd="0" presId="urn:microsoft.com/office/officeart/2005/8/layout/pyramid1"/>
    <dgm:cxn modelId="{80C944EB-F83D-4139-9CE4-311C19CF268A}" type="presParOf" srcId="{72D9B7B0-871B-48E8-80FB-0AEB0E39F936}" destId="{1CEDE38A-75ED-4A70-90C3-F001BAB54F9F}" srcOrd="0" destOrd="0" presId="urn:microsoft.com/office/officeart/2005/8/layout/pyramid1"/>
    <dgm:cxn modelId="{5722FF31-BD6D-401F-9C7A-EEC6ABCFEFCE}" type="presParOf" srcId="{72D9B7B0-871B-48E8-80FB-0AEB0E39F936}" destId="{81DC0892-55C9-438E-B27B-96B92596169F}" srcOrd="1" destOrd="0" presId="urn:microsoft.com/office/officeart/2005/8/layout/pyramid1"/>
    <dgm:cxn modelId="{1B568041-CDFD-4A11-AA96-C1954D859F54}" type="presParOf" srcId="{4B442867-6930-4ADD-803F-F11BF6A1501C}" destId="{4033B6A2-835D-432C-B7B9-BD9CBDD69C3D}" srcOrd="3" destOrd="0" presId="urn:microsoft.com/office/officeart/2005/8/layout/pyramid1"/>
    <dgm:cxn modelId="{10D16A11-2BE8-4B08-AE64-40D4C241B6DE}" type="presParOf" srcId="{4033B6A2-835D-432C-B7B9-BD9CBDD69C3D}" destId="{EE4922E4-176C-4115-A427-EE0B615068D6}" srcOrd="0" destOrd="0" presId="urn:microsoft.com/office/officeart/2005/8/layout/pyramid1"/>
    <dgm:cxn modelId="{D91D1883-CDA7-451B-843E-75D2F47954D4}" type="presParOf" srcId="{4033B6A2-835D-432C-B7B9-BD9CBDD69C3D}" destId="{00DDFA84-28E7-4F89-A454-21502AE9B130}" srcOrd="1" destOrd="0" presId="urn:microsoft.com/office/officeart/2005/8/layout/pyramid1"/>
    <dgm:cxn modelId="{797AE1D1-7435-4665-833A-8954F63ACF87}" type="presParOf" srcId="{4B442867-6930-4ADD-803F-F11BF6A1501C}" destId="{75D7715B-84E9-4B97-9935-FCA4D9EE3CEF}" srcOrd="4" destOrd="0" presId="urn:microsoft.com/office/officeart/2005/8/layout/pyramid1"/>
    <dgm:cxn modelId="{D5F7C97A-6CE6-4227-823D-7990D20C0136}" type="presParOf" srcId="{75D7715B-84E9-4B97-9935-FCA4D9EE3CEF}" destId="{84CFF99F-3B9C-4F6E-8BA3-E95CB4941C8D}" srcOrd="0" destOrd="0" presId="urn:microsoft.com/office/officeart/2005/8/layout/pyramid1"/>
    <dgm:cxn modelId="{7D9FD5F3-3361-44BB-8DDA-136A6819C186}" type="presParOf" srcId="{75D7715B-84E9-4B97-9935-FCA4D9EE3CEF}" destId="{E4DD89FA-97DD-4F99-8ED9-38FBE0D308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82C4E-DFD9-4D23-BF52-BB44DF1079F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B846FC-4486-486B-9C16-2548CD6AB0E9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000" dirty="0" smtClean="0">
              <a:solidFill>
                <a:schemeClr val="bg1"/>
              </a:solidFill>
              <a:latin typeface="Calibri" panose="020F0502020204030204" pitchFamily="34" charset="0"/>
            </a:rPr>
            <a:t>Schiavitù</a:t>
          </a:r>
          <a:endParaRPr lang="it-IT" sz="2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9761EFB-4C70-4547-99C7-8D52C64B6D39}" type="parTrans" cxnId="{5D81F56D-03C8-4D9C-A1B5-BC87155B3656}">
      <dgm:prSet/>
      <dgm:spPr/>
      <dgm:t>
        <a:bodyPr/>
        <a:lstStyle/>
        <a:p>
          <a:endParaRPr lang="it-IT"/>
        </a:p>
      </dgm:t>
    </dgm:pt>
    <dgm:pt modelId="{02C570B2-2E83-40BA-929B-3FD8E564B2A1}" type="sibTrans" cxnId="{5D81F56D-03C8-4D9C-A1B5-BC87155B3656}">
      <dgm:prSet/>
      <dgm:spPr/>
      <dgm:t>
        <a:bodyPr/>
        <a:lstStyle/>
        <a:p>
          <a:endParaRPr lang="it-IT"/>
        </a:p>
      </dgm:t>
    </dgm:pt>
    <dgm:pt modelId="{500CC40A-D4B4-4630-AE13-67574543AF3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Attaccamento</a:t>
          </a:r>
          <a:endParaRPr lang="it-IT" sz="2800" dirty="0">
            <a:latin typeface="Calibri" panose="020F0502020204030204" pitchFamily="34" charset="0"/>
          </a:endParaRPr>
        </a:p>
      </dgm:t>
    </dgm:pt>
    <dgm:pt modelId="{A03934E6-F76E-450D-A94C-647E963BABC0}" type="parTrans" cxnId="{E84FCCA1-3B07-44BC-B752-A5E7377868BE}">
      <dgm:prSet/>
      <dgm:spPr/>
      <dgm:t>
        <a:bodyPr/>
        <a:lstStyle/>
        <a:p>
          <a:endParaRPr lang="it-IT"/>
        </a:p>
      </dgm:t>
    </dgm:pt>
    <dgm:pt modelId="{8F5B59AD-BD2D-442A-A0E3-E6C48EBC4895}" type="sibTrans" cxnId="{E84FCCA1-3B07-44BC-B752-A5E7377868BE}">
      <dgm:prSet/>
      <dgm:spPr/>
      <dgm:t>
        <a:bodyPr/>
        <a:lstStyle/>
        <a:p>
          <a:endParaRPr lang="it-IT"/>
        </a:p>
      </dgm:t>
    </dgm:pt>
    <dgm:pt modelId="{0C846AA3-C9BF-48D2-80DA-E46789086305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Paura</a:t>
          </a:r>
          <a:endParaRPr lang="it-IT" sz="2800" dirty="0">
            <a:latin typeface="Calibri" panose="020F0502020204030204" pitchFamily="34" charset="0"/>
          </a:endParaRPr>
        </a:p>
      </dgm:t>
    </dgm:pt>
    <dgm:pt modelId="{2F052A06-E25A-418C-8DF6-6110237D52C9}" type="parTrans" cxnId="{5D916E06-046B-4359-ADB8-2B6C840C8E78}">
      <dgm:prSet/>
      <dgm:spPr/>
      <dgm:t>
        <a:bodyPr/>
        <a:lstStyle/>
        <a:p>
          <a:endParaRPr lang="it-IT"/>
        </a:p>
      </dgm:t>
    </dgm:pt>
    <dgm:pt modelId="{DFA62BD3-47FC-4740-9B70-325FAA5A57F0}" type="sibTrans" cxnId="{5D916E06-046B-4359-ADB8-2B6C840C8E78}">
      <dgm:prSet/>
      <dgm:spPr/>
      <dgm:t>
        <a:bodyPr/>
        <a:lstStyle/>
        <a:p>
          <a:endParaRPr lang="it-IT"/>
        </a:p>
      </dgm:t>
    </dgm:pt>
    <dgm:pt modelId="{B91EC6B9-90C4-4186-8DE8-85FFC3FA9432}">
      <dgm:prSet phldrT="[Text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800" dirty="0" smtClean="0">
              <a:latin typeface="Calibri" panose="020F0502020204030204" pitchFamily="34" charset="0"/>
            </a:rPr>
            <a:t>Sfiducia in sè stessi</a:t>
          </a:r>
          <a:endParaRPr lang="it-IT" sz="2800" dirty="0">
            <a:latin typeface="Calibri" panose="020F0502020204030204" pitchFamily="34" charset="0"/>
          </a:endParaRPr>
        </a:p>
      </dgm:t>
    </dgm:pt>
    <dgm:pt modelId="{C3A92FDB-4E35-4104-A72E-AC7AE02BDFBA}" type="parTrans" cxnId="{9C72FBA7-A6B0-4552-92A2-3BD8DD358F8A}">
      <dgm:prSet/>
      <dgm:spPr/>
      <dgm:t>
        <a:bodyPr/>
        <a:lstStyle/>
        <a:p>
          <a:endParaRPr lang="it-IT"/>
        </a:p>
      </dgm:t>
    </dgm:pt>
    <dgm:pt modelId="{8E426E4C-1BB8-409E-A656-8304BCC1E7F3}" type="sibTrans" cxnId="{9C72FBA7-A6B0-4552-92A2-3BD8DD358F8A}">
      <dgm:prSet/>
      <dgm:spPr/>
      <dgm:t>
        <a:bodyPr/>
        <a:lstStyle/>
        <a:p>
          <a:endParaRPr lang="it-IT"/>
        </a:p>
      </dgm:t>
    </dgm:pt>
    <dgm:pt modelId="{67A8B73F-D003-4FCF-A022-47359D0EBB8B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4400" b="1" dirty="0" smtClean="0">
              <a:solidFill>
                <a:schemeClr val="bg1"/>
              </a:solidFill>
              <a:latin typeface="Calibri" panose="020F0502020204030204" pitchFamily="34" charset="0"/>
            </a:rPr>
            <a:t>Ignoranza</a:t>
          </a:r>
          <a:endParaRPr lang="it-IT" sz="2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223A162-2726-46C1-BE9A-44604A8CB232}" type="parTrans" cxnId="{9DEC7086-1259-4C0C-BCAB-3169C3DB1640}">
      <dgm:prSet/>
      <dgm:spPr/>
      <dgm:t>
        <a:bodyPr/>
        <a:lstStyle/>
        <a:p>
          <a:endParaRPr lang="it-IT"/>
        </a:p>
      </dgm:t>
    </dgm:pt>
    <dgm:pt modelId="{41D9EACF-788C-4006-BBF0-ED025EE9C93D}" type="sibTrans" cxnId="{9DEC7086-1259-4C0C-BCAB-3169C3DB1640}">
      <dgm:prSet/>
      <dgm:spPr/>
      <dgm:t>
        <a:bodyPr/>
        <a:lstStyle/>
        <a:p>
          <a:endParaRPr lang="it-IT"/>
        </a:p>
      </dgm:t>
    </dgm:pt>
    <dgm:pt modelId="{4B442867-6930-4ADD-803F-F11BF6A1501C}" type="pres">
      <dgm:prSet presAssocID="{17682C4E-DFD9-4D23-BF52-BB44DF1079FC}" presName="Name0" presStyleCnt="0">
        <dgm:presLayoutVars>
          <dgm:dir/>
          <dgm:animLvl val="lvl"/>
          <dgm:resizeHandles val="exact"/>
        </dgm:presLayoutVars>
      </dgm:prSet>
      <dgm:spPr/>
    </dgm:pt>
    <dgm:pt modelId="{17DA4281-B40E-4B0C-AA8F-B76C4BA2B573}" type="pres">
      <dgm:prSet presAssocID="{3BB846FC-4486-486B-9C16-2548CD6AB0E9}" presName="Name8" presStyleCnt="0"/>
      <dgm:spPr/>
    </dgm:pt>
    <dgm:pt modelId="{3D6B375E-7E09-4530-A234-D45A6889FECA}" type="pres">
      <dgm:prSet presAssocID="{3BB846FC-4486-486B-9C16-2548CD6AB0E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2479B7-0BA3-47AF-A5BD-CEEF87DDA5CB}" type="pres">
      <dgm:prSet presAssocID="{3BB846FC-4486-486B-9C16-2548CD6AB0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D67D54-56DD-4B93-9EF2-F1009EB0DF57}" type="pres">
      <dgm:prSet presAssocID="{500CC40A-D4B4-4630-AE13-67574543AF36}" presName="Name8" presStyleCnt="0"/>
      <dgm:spPr/>
    </dgm:pt>
    <dgm:pt modelId="{B9E4B79A-FB02-4B0F-8423-EC4C8635EADB}" type="pres">
      <dgm:prSet presAssocID="{500CC40A-D4B4-4630-AE13-67574543AF3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CCB013-8DBD-4301-8B96-65EE8CFEC3FF}" type="pres">
      <dgm:prSet presAssocID="{500CC40A-D4B4-4630-AE13-67574543AF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9B7B0-871B-48E8-80FB-0AEB0E39F936}" type="pres">
      <dgm:prSet presAssocID="{0C846AA3-C9BF-48D2-80DA-E46789086305}" presName="Name8" presStyleCnt="0"/>
      <dgm:spPr/>
    </dgm:pt>
    <dgm:pt modelId="{1CEDE38A-75ED-4A70-90C3-F001BAB54F9F}" type="pres">
      <dgm:prSet presAssocID="{0C846AA3-C9BF-48D2-80DA-E4678908630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DC0892-55C9-438E-B27B-96B92596169F}" type="pres">
      <dgm:prSet presAssocID="{0C846AA3-C9BF-48D2-80DA-E467890863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3B6A2-835D-432C-B7B9-BD9CBDD69C3D}" type="pres">
      <dgm:prSet presAssocID="{B91EC6B9-90C4-4186-8DE8-85FFC3FA9432}" presName="Name8" presStyleCnt="0"/>
      <dgm:spPr/>
    </dgm:pt>
    <dgm:pt modelId="{EE4922E4-176C-4115-A427-EE0B615068D6}" type="pres">
      <dgm:prSet presAssocID="{B91EC6B9-90C4-4186-8DE8-85FFC3FA943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DFA84-28E7-4F89-A454-21502AE9B130}" type="pres">
      <dgm:prSet presAssocID="{B91EC6B9-90C4-4186-8DE8-85FFC3FA94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7715B-84E9-4B97-9935-FCA4D9EE3CEF}" type="pres">
      <dgm:prSet presAssocID="{67A8B73F-D003-4FCF-A022-47359D0EBB8B}" presName="Name8" presStyleCnt="0"/>
      <dgm:spPr/>
    </dgm:pt>
    <dgm:pt modelId="{84CFF99F-3B9C-4F6E-8BA3-E95CB4941C8D}" type="pres">
      <dgm:prSet presAssocID="{67A8B73F-D003-4FCF-A022-47359D0EBB8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DD89FA-97DD-4F99-8ED9-38FBE0D308B8}" type="pres">
      <dgm:prSet presAssocID="{67A8B73F-D003-4FCF-A022-47359D0EBB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85907BE-5EAE-4E94-B70A-CC67DE72D14B}" type="presOf" srcId="{3BB846FC-4486-486B-9C16-2548CD6AB0E9}" destId="{EB2479B7-0BA3-47AF-A5BD-CEEF87DDA5CB}" srcOrd="1" destOrd="0" presId="urn:microsoft.com/office/officeart/2005/8/layout/pyramid1"/>
    <dgm:cxn modelId="{C556783B-8D45-4542-A44B-25C43366B239}" type="presOf" srcId="{17682C4E-DFD9-4D23-BF52-BB44DF1079FC}" destId="{4B442867-6930-4ADD-803F-F11BF6A1501C}" srcOrd="0" destOrd="0" presId="urn:microsoft.com/office/officeart/2005/8/layout/pyramid1"/>
    <dgm:cxn modelId="{5D916E06-046B-4359-ADB8-2B6C840C8E78}" srcId="{17682C4E-DFD9-4D23-BF52-BB44DF1079FC}" destId="{0C846AA3-C9BF-48D2-80DA-E46789086305}" srcOrd="2" destOrd="0" parTransId="{2F052A06-E25A-418C-8DF6-6110237D52C9}" sibTransId="{DFA62BD3-47FC-4740-9B70-325FAA5A57F0}"/>
    <dgm:cxn modelId="{136A9E36-9995-4040-BEFE-E0A1D236DB84}" type="presOf" srcId="{67A8B73F-D003-4FCF-A022-47359D0EBB8B}" destId="{E4DD89FA-97DD-4F99-8ED9-38FBE0D308B8}" srcOrd="1" destOrd="0" presId="urn:microsoft.com/office/officeart/2005/8/layout/pyramid1"/>
    <dgm:cxn modelId="{8E07A881-1138-4CC1-95A2-0E102DE50877}" type="presOf" srcId="{B91EC6B9-90C4-4186-8DE8-85FFC3FA9432}" destId="{EE4922E4-176C-4115-A427-EE0B615068D6}" srcOrd="0" destOrd="0" presId="urn:microsoft.com/office/officeart/2005/8/layout/pyramid1"/>
    <dgm:cxn modelId="{5C1D2E56-0FE7-4914-A6AA-8C9A0CB00A38}" type="presOf" srcId="{B91EC6B9-90C4-4186-8DE8-85FFC3FA9432}" destId="{00DDFA84-28E7-4F89-A454-21502AE9B130}" srcOrd="1" destOrd="0" presId="urn:microsoft.com/office/officeart/2005/8/layout/pyramid1"/>
    <dgm:cxn modelId="{22D7643D-623B-4DE3-A1BF-AB131CB8ADDB}" type="presOf" srcId="{67A8B73F-D003-4FCF-A022-47359D0EBB8B}" destId="{84CFF99F-3B9C-4F6E-8BA3-E95CB4941C8D}" srcOrd="0" destOrd="0" presId="urn:microsoft.com/office/officeart/2005/8/layout/pyramid1"/>
    <dgm:cxn modelId="{E84FCCA1-3B07-44BC-B752-A5E7377868BE}" srcId="{17682C4E-DFD9-4D23-BF52-BB44DF1079FC}" destId="{500CC40A-D4B4-4630-AE13-67574543AF36}" srcOrd="1" destOrd="0" parTransId="{A03934E6-F76E-450D-A94C-647E963BABC0}" sibTransId="{8F5B59AD-BD2D-442A-A0E3-E6C48EBC4895}"/>
    <dgm:cxn modelId="{FDFCD4AB-15E0-4027-B7F8-C3B1A16D886F}" type="presOf" srcId="{0C846AA3-C9BF-48D2-80DA-E46789086305}" destId="{81DC0892-55C9-438E-B27B-96B92596169F}" srcOrd="1" destOrd="0" presId="urn:microsoft.com/office/officeart/2005/8/layout/pyramid1"/>
    <dgm:cxn modelId="{B95C75CF-6DA9-48EF-8E3E-B7211B34F9BB}" type="presOf" srcId="{500CC40A-D4B4-4630-AE13-67574543AF36}" destId="{88CCB013-8DBD-4301-8B96-65EE8CFEC3FF}" srcOrd="1" destOrd="0" presId="urn:microsoft.com/office/officeart/2005/8/layout/pyramid1"/>
    <dgm:cxn modelId="{5F3445F3-C6BD-4C86-8CA7-FF72DDB6CCEF}" type="presOf" srcId="{0C846AA3-C9BF-48D2-80DA-E46789086305}" destId="{1CEDE38A-75ED-4A70-90C3-F001BAB54F9F}" srcOrd="0" destOrd="0" presId="urn:microsoft.com/office/officeart/2005/8/layout/pyramid1"/>
    <dgm:cxn modelId="{9DEC7086-1259-4C0C-BCAB-3169C3DB1640}" srcId="{17682C4E-DFD9-4D23-BF52-BB44DF1079FC}" destId="{67A8B73F-D003-4FCF-A022-47359D0EBB8B}" srcOrd="4" destOrd="0" parTransId="{C223A162-2726-46C1-BE9A-44604A8CB232}" sibTransId="{41D9EACF-788C-4006-BBF0-ED025EE9C93D}"/>
    <dgm:cxn modelId="{6A127735-6CDE-4F02-94C3-918B1CA551F2}" type="presOf" srcId="{500CC40A-D4B4-4630-AE13-67574543AF36}" destId="{B9E4B79A-FB02-4B0F-8423-EC4C8635EADB}" srcOrd="0" destOrd="0" presId="urn:microsoft.com/office/officeart/2005/8/layout/pyramid1"/>
    <dgm:cxn modelId="{9C72FBA7-A6B0-4552-92A2-3BD8DD358F8A}" srcId="{17682C4E-DFD9-4D23-BF52-BB44DF1079FC}" destId="{B91EC6B9-90C4-4186-8DE8-85FFC3FA9432}" srcOrd="3" destOrd="0" parTransId="{C3A92FDB-4E35-4104-A72E-AC7AE02BDFBA}" sibTransId="{8E426E4C-1BB8-409E-A656-8304BCC1E7F3}"/>
    <dgm:cxn modelId="{5D81F56D-03C8-4D9C-A1B5-BC87155B3656}" srcId="{17682C4E-DFD9-4D23-BF52-BB44DF1079FC}" destId="{3BB846FC-4486-486B-9C16-2548CD6AB0E9}" srcOrd="0" destOrd="0" parTransId="{B9761EFB-4C70-4547-99C7-8D52C64B6D39}" sibTransId="{02C570B2-2E83-40BA-929B-3FD8E564B2A1}"/>
    <dgm:cxn modelId="{24038268-737D-47FA-B0BB-F29C1011BBE2}" type="presOf" srcId="{3BB846FC-4486-486B-9C16-2548CD6AB0E9}" destId="{3D6B375E-7E09-4530-A234-D45A6889FECA}" srcOrd="0" destOrd="0" presId="urn:microsoft.com/office/officeart/2005/8/layout/pyramid1"/>
    <dgm:cxn modelId="{7D9C6872-B6D1-4A35-BEE2-736AB0FFC564}" type="presParOf" srcId="{4B442867-6930-4ADD-803F-F11BF6A1501C}" destId="{17DA4281-B40E-4B0C-AA8F-B76C4BA2B573}" srcOrd="0" destOrd="0" presId="urn:microsoft.com/office/officeart/2005/8/layout/pyramid1"/>
    <dgm:cxn modelId="{CED79799-7D4D-48CC-BE01-AA24F8C5B9FA}" type="presParOf" srcId="{17DA4281-B40E-4B0C-AA8F-B76C4BA2B573}" destId="{3D6B375E-7E09-4530-A234-D45A6889FECA}" srcOrd="0" destOrd="0" presId="urn:microsoft.com/office/officeart/2005/8/layout/pyramid1"/>
    <dgm:cxn modelId="{5445C533-4FB4-4D12-ACC2-643C7A84E5D7}" type="presParOf" srcId="{17DA4281-B40E-4B0C-AA8F-B76C4BA2B573}" destId="{EB2479B7-0BA3-47AF-A5BD-CEEF87DDA5CB}" srcOrd="1" destOrd="0" presId="urn:microsoft.com/office/officeart/2005/8/layout/pyramid1"/>
    <dgm:cxn modelId="{5769DB74-47E7-45DB-9C2A-CFDACBC8E20B}" type="presParOf" srcId="{4B442867-6930-4ADD-803F-F11BF6A1501C}" destId="{F6D67D54-56DD-4B93-9EF2-F1009EB0DF57}" srcOrd="1" destOrd="0" presId="urn:microsoft.com/office/officeart/2005/8/layout/pyramid1"/>
    <dgm:cxn modelId="{BC694687-AFF6-49CD-9C8B-9345C623D450}" type="presParOf" srcId="{F6D67D54-56DD-4B93-9EF2-F1009EB0DF57}" destId="{B9E4B79A-FB02-4B0F-8423-EC4C8635EADB}" srcOrd="0" destOrd="0" presId="urn:microsoft.com/office/officeart/2005/8/layout/pyramid1"/>
    <dgm:cxn modelId="{CC97D198-355C-4D40-ABD3-F8E7C9F1A1DC}" type="presParOf" srcId="{F6D67D54-56DD-4B93-9EF2-F1009EB0DF57}" destId="{88CCB013-8DBD-4301-8B96-65EE8CFEC3FF}" srcOrd="1" destOrd="0" presId="urn:microsoft.com/office/officeart/2005/8/layout/pyramid1"/>
    <dgm:cxn modelId="{E4929ABD-69EC-4D91-B659-EE2C3B553B6B}" type="presParOf" srcId="{4B442867-6930-4ADD-803F-F11BF6A1501C}" destId="{72D9B7B0-871B-48E8-80FB-0AEB0E39F936}" srcOrd="2" destOrd="0" presId="urn:microsoft.com/office/officeart/2005/8/layout/pyramid1"/>
    <dgm:cxn modelId="{878A290C-B6CA-43A8-9AC1-A7A1993008F1}" type="presParOf" srcId="{72D9B7B0-871B-48E8-80FB-0AEB0E39F936}" destId="{1CEDE38A-75ED-4A70-90C3-F001BAB54F9F}" srcOrd="0" destOrd="0" presId="urn:microsoft.com/office/officeart/2005/8/layout/pyramid1"/>
    <dgm:cxn modelId="{BA5AA3A5-7C8B-42D3-928F-4388DB39BBA3}" type="presParOf" srcId="{72D9B7B0-871B-48E8-80FB-0AEB0E39F936}" destId="{81DC0892-55C9-438E-B27B-96B92596169F}" srcOrd="1" destOrd="0" presId="urn:microsoft.com/office/officeart/2005/8/layout/pyramid1"/>
    <dgm:cxn modelId="{4B2A9110-8CCB-439B-907F-22BF5A89E0BB}" type="presParOf" srcId="{4B442867-6930-4ADD-803F-F11BF6A1501C}" destId="{4033B6A2-835D-432C-B7B9-BD9CBDD69C3D}" srcOrd="3" destOrd="0" presId="urn:microsoft.com/office/officeart/2005/8/layout/pyramid1"/>
    <dgm:cxn modelId="{63402121-26CC-46CD-ABFB-F07CC45C56B6}" type="presParOf" srcId="{4033B6A2-835D-432C-B7B9-BD9CBDD69C3D}" destId="{EE4922E4-176C-4115-A427-EE0B615068D6}" srcOrd="0" destOrd="0" presId="urn:microsoft.com/office/officeart/2005/8/layout/pyramid1"/>
    <dgm:cxn modelId="{73618028-25E6-43C3-A141-70CADD1BFA27}" type="presParOf" srcId="{4033B6A2-835D-432C-B7B9-BD9CBDD69C3D}" destId="{00DDFA84-28E7-4F89-A454-21502AE9B130}" srcOrd="1" destOrd="0" presId="urn:microsoft.com/office/officeart/2005/8/layout/pyramid1"/>
    <dgm:cxn modelId="{C999401A-B440-4275-BBFB-AC251E981E99}" type="presParOf" srcId="{4B442867-6930-4ADD-803F-F11BF6A1501C}" destId="{75D7715B-84E9-4B97-9935-FCA4D9EE3CEF}" srcOrd="4" destOrd="0" presId="urn:microsoft.com/office/officeart/2005/8/layout/pyramid1"/>
    <dgm:cxn modelId="{9B708EFA-F7BD-4101-A005-C0864C688D8D}" type="presParOf" srcId="{75D7715B-84E9-4B97-9935-FCA4D9EE3CEF}" destId="{84CFF99F-3B9C-4F6E-8BA3-E95CB4941C8D}" srcOrd="0" destOrd="0" presId="urn:microsoft.com/office/officeart/2005/8/layout/pyramid1"/>
    <dgm:cxn modelId="{8AF37650-1A68-4CC6-AD65-722813782064}" type="presParOf" srcId="{75D7715B-84E9-4B97-9935-FCA4D9EE3CEF}" destId="{E4DD89FA-97DD-4F99-8ED9-38FBE0D308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B375E-7E09-4530-A234-D45A6889FECA}">
      <dsp:nvSpPr>
        <dsp:cNvPr id="0" name=""/>
        <dsp:cNvSpPr/>
      </dsp:nvSpPr>
      <dsp:spPr>
        <a:xfrm>
          <a:off x="3340736" y="0"/>
          <a:ext cx="1670368" cy="850983"/>
        </a:xfrm>
        <a:prstGeom prst="trapezoid">
          <a:avLst>
            <a:gd name="adj" fmla="val 98143"/>
          </a:avLst>
        </a:prstGeom>
        <a:solidFill>
          <a:srgbClr val="FF0000"/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Schiavitù</a:t>
          </a:r>
          <a:endParaRPr lang="it-IT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340736" y="0"/>
        <a:ext cx="1670368" cy="850983"/>
      </dsp:txXfrm>
    </dsp:sp>
    <dsp:sp modelId="{B9E4B79A-FB02-4B0F-8423-EC4C8635EADB}">
      <dsp:nvSpPr>
        <dsp:cNvPr id="0" name=""/>
        <dsp:cNvSpPr/>
      </dsp:nvSpPr>
      <dsp:spPr>
        <a:xfrm>
          <a:off x="2505552" y="850983"/>
          <a:ext cx="3340736" cy="850983"/>
        </a:xfrm>
        <a:prstGeom prst="trapezoid">
          <a:avLst>
            <a:gd name="adj" fmla="val 98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Attaccamento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3090181" y="850983"/>
        <a:ext cx="2171478" cy="850983"/>
      </dsp:txXfrm>
    </dsp:sp>
    <dsp:sp modelId="{1CEDE38A-75ED-4A70-90C3-F001BAB54F9F}">
      <dsp:nvSpPr>
        <dsp:cNvPr id="0" name=""/>
        <dsp:cNvSpPr/>
      </dsp:nvSpPr>
      <dsp:spPr>
        <a:xfrm>
          <a:off x="1670368" y="1701967"/>
          <a:ext cx="5011105" cy="850983"/>
        </a:xfrm>
        <a:prstGeom prst="trapezoid">
          <a:avLst>
            <a:gd name="adj" fmla="val 98143"/>
          </a:avLst>
        </a:prstGeom>
        <a:solidFill>
          <a:schemeClr val="accent2">
            <a:lumMod val="60000"/>
            <a:lumOff val="40000"/>
          </a:schemeClr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Paura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2547311" y="1701967"/>
        <a:ext cx="3257218" cy="850983"/>
      </dsp:txXfrm>
    </dsp:sp>
    <dsp:sp modelId="{EE4922E4-176C-4115-A427-EE0B615068D6}">
      <dsp:nvSpPr>
        <dsp:cNvPr id="0" name=""/>
        <dsp:cNvSpPr/>
      </dsp:nvSpPr>
      <dsp:spPr>
        <a:xfrm>
          <a:off x="835184" y="2552951"/>
          <a:ext cx="6681473" cy="850983"/>
        </a:xfrm>
        <a:prstGeom prst="trapezoid">
          <a:avLst>
            <a:gd name="adj" fmla="val 98143"/>
          </a:avLst>
        </a:prstGeom>
        <a:solidFill>
          <a:srgbClr val="92D05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Sfiducia in sè stessi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2004442" y="2552951"/>
        <a:ext cx="4342957" cy="850983"/>
      </dsp:txXfrm>
    </dsp:sp>
    <dsp:sp modelId="{84CFF99F-3B9C-4F6E-8BA3-E95CB4941C8D}">
      <dsp:nvSpPr>
        <dsp:cNvPr id="0" name=""/>
        <dsp:cNvSpPr/>
      </dsp:nvSpPr>
      <dsp:spPr>
        <a:xfrm>
          <a:off x="0" y="3403935"/>
          <a:ext cx="8351842" cy="850983"/>
        </a:xfrm>
        <a:prstGeom prst="trapezoid">
          <a:avLst>
            <a:gd name="adj" fmla="val 98143"/>
          </a:avLst>
        </a:prstGeom>
        <a:solidFill>
          <a:srgbClr val="00B05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Ignoranza</a:t>
          </a:r>
          <a:endParaRPr lang="it-IT" sz="2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461572" y="3403935"/>
        <a:ext cx="5428697" cy="850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B375E-7E09-4530-A234-D45A6889FECA}">
      <dsp:nvSpPr>
        <dsp:cNvPr id="0" name=""/>
        <dsp:cNvSpPr/>
      </dsp:nvSpPr>
      <dsp:spPr>
        <a:xfrm>
          <a:off x="3340736" y="0"/>
          <a:ext cx="1670368" cy="850983"/>
        </a:xfrm>
        <a:prstGeom prst="trapezoid">
          <a:avLst>
            <a:gd name="adj" fmla="val 98143"/>
          </a:avLst>
        </a:prstGeom>
        <a:solidFill>
          <a:srgbClr val="FF0000"/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  <a:latin typeface="Calibri" panose="020F0502020204030204" pitchFamily="34" charset="0"/>
            </a:rPr>
            <a:t>Schiavitù</a:t>
          </a:r>
          <a:endParaRPr lang="it-IT" sz="20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340736" y="0"/>
        <a:ext cx="1670368" cy="850983"/>
      </dsp:txXfrm>
    </dsp:sp>
    <dsp:sp modelId="{B9E4B79A-FB02-4B0F-8423-EC4C8635EADB}">
      <dsp:nvSpPr>
        <dsp:cNvPr id="0" name=""/>
        <dsp:cNvSpPr/>
      </dsp:nvSpPr>
      <dsp:spPr>
        <a:xfrm>
          <a:off x="2505552" y="850983"/>
          <a:ext cx="3340736" cy="850983"/>
        </a:xfrm>
        <a:prstGeom prst="trapezoid">
          <a:avLst>
            <a:gd name="adj" fmla="val 98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Attaccamento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3090181" y="850983"/>
        <a:ext cx="2171478" cy="850983"/>
      </dsp:txXfrm>
    </dsp:sp>
    <dsp:sp modelId="{1CEDE38A-75ED-4A70-90C3-F001BAB54F9F}">
      <dsp:nvSpPr>
        <dsp:cNvPr id="0" name=""/>
        <dsp:cNvSpPr/>
      </dsp:nvSpPr>
      <dsp:spPr>
        <a:xfrm>
          <a:off x="1670368" y="1701967"/>
          <a:ext cx="5011105" cy="850983"/>
        </a:xfrm>
        <a:prstGeom prst="trapezoid">
          <a:avLst>
            <a:gd name="adj" fmla="val 98143"/>
          </a:avLst>
        </a:prstGeom>
        <a:solidFill>
          <a:schemeClr val="accent2">
            <a:lumMod val="60000"/>
            <a:lumOff val="40000"/>
          </a:schemeClr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Paura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2547311" y="1701967"/>
        <a:ext cx="3257218" cy="850983"/>
      </dsp:txXfrm>
    </dsp:sp>
    <dsp:sp modelId="{EE4922E4-176C-4115-A427-EE0B615068D6}">
      <dsp:nvSpPr>
        <dsp:cNvPr id="0" name=""/>
        <dsp:cNvSpPr/>
      </dsp:nvSpPr>
      <dsp:spPr>
        <a:xfrm>
          <a:off x="835184" y="2552951"/>
          <a:ext cx="6681473" cy="850983"/>
        </a:xfrm>
        <a:prstGeom prst="trapezoid">
          <a:avLst>
            <a:gd name="adj" fmla="val 98143"/>
          </a:avLst>
        </a:prstGeom>
        <a:solidFill>
          <a:srgbClr val="92D05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Calibri" panose="020F0502020204030204" pitchFamily="34" charset="0"/>
            </a:rPr>
            <a:t>Sfiducia in sè stessi</a:t>
          </a:r>
          <a:endParaRPr lang="it-IT" sz="2800" kern="1200" dirty="0">
            <a:latin typeface="Calibri" panose="020F0502020204030204" pitchFamily="34" charset="0"/>
          </a:endParaRPr>
        </a:p>
      </dsp:txBody>
      <dsp:txXfrm>
        <a:off x="2004442" y="2552951"/>
        <a:ext cx="4342957" cy="850983"/>
      </dsp:txXfrm>
    </dsp:sp>
    <dsp:sp modelId="{84CFF99F-3B9C-4F6E-8BA3-E95CB4941C8D}">
      <dsp:nvSpPr>
        <dsp:cNvPr id="0" name=""/>
        <dsp:cNvSpPr/>
      </dsp:nvSpPr>
      <dsp:spPr>
        <a:xfrm>
          <a:off x="0" y="3403935"/>
          <a:ext cx="8351842" cy="850983"/>
        </a:xfrm>
        <a:prstGeom prst="trapezoid">
          <a:avLst>
            <a:gd name="adj" fmla="val 98143"/>
          </a:avLst>
        </a:prstGeom>
        <a:solidFill>
          <a:srgbClr val="00B050"/>
        </a:solidFill>
        <a:ln w="11429" cap="flat" cmpd="sng" algn="ctr">
          <a:noFill/>
          <a:prstDash val="sys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Ignoranza</a:t>
          </a:r>
          <a:endParaRPr lang="it-IT" sz="2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461572" y="3403935"/>
        <a:ext cx="5428697" cy="85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FE8F-841A-4BB4-806A-38F2105751E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19A7-9037-4520-BB20-1E99892A9D8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9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03D9-89FD-43BE-8310-83FBFF3BCFD0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D19D-565B-46AC-85BC-A3FAF9F37CA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4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Perché</a:t>
            </a:r>
            <a:r>
              <a:rPr lang="it-IT" baseline="0" dirty="0" smtClean="0"/>
              <a:t> un discorso sul metodo?</a:t>
            </a:r>
          </a:p>
          <a:p>
            <a:r>
              <a:rPr lang="it-IT" baseline="0" dirty="0" smtClean="0"/>
              <a:t>Tutti mi dicono: su Internet si trova tutto e il contrario di tutto, quindi, a seconda di dove peschi, puoi sostenere qualunque tesi e anche la sua tesi opposta, giusta? SBAGLIATO! Ecco il motivo per cui serve il discorso sul metodo.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Immagine: la favola i vestiti nuovi del 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Attenzione agli</a:t>
            </a:r>
            <a:r>
              <a:rPr lang="it-IT" baseline="0" dirty="0" smtClean="0"/>
              <a:t> “esperti” che mantengono un’aura di mistero e di incomprensione sui loro argomenti, siano essi di finanza, di chimica, di epidemiologia: tutto si può spiegare in termini semplici e comprensibili!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Attenzione agli</a:t>
            </a:r>
            <a:r>
              <a:rPr lang="it-IT" baseline="0" dirty="0" smtClean="0"/>
              <a:t> “esperti” che mantengono un’aura di mistero e di incomprensione sui loro argomenti, siano essi di finanza, di chimica, di epidemiologia: tutto si può spiegare in termini semplici e comprensibili!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Domanda: se mettete in prigione un uomo, cercherà di uscire? </a:t>
            </a:r>
          </a:p>
          <a:p>
            <a:r>
              <a:rPr lang="it-IT" dirty="0" smtClean="0"/>
              <a:t>Se mettete le catene ad un uomo, cercherà di liberarsene?</a:t>
            </a:r>
          </a:p>
          <a:p>
            <a:r>
              <a:rPr lang="it-IT" dirty="0" smtClean="0"/>
              <a:t>Qual è il modo migliore perché un prigioniero non cerchi di liberarsi? RISPOSTA: che non sappia di essere prigioniero!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Domanda: ma</a:t>
            </a:r>
            <a:r>
              <a:rPr lang="it-IT" baseline="0" dirty="0" smtClean="0"/>
              <a:t> allora è tutto perduto?</a:t>
            </a:r>
          </a:p>
          <a:p>
            <a:endParaRPr lang="it-IT" baseline="0" dirty="0" smtClean="0"/>
          </a:p>
          <a:p>
            <a:r>
              <a:rPr lang="it-IT" baseline="0" dirty="0" smtClean="0"/>
              <a:t>Domanda: l’inganno è solo dei giorni nostri o è sempre stato? (serve per introdurre il mito della caverna).</a:t>
            </a:r>
          </a:p>
          <a:p>
            <a:r>
              <a:rPr lang="it-IT" baseline="0" dirty="0" smtClean="0"/>
              <a:t>Immagine: mito della caverna di Platone (al giorno d’oggi al posto delle ombre proiettate sul muro si potrebbe tranquillamente usare la televisione)</a:t>
            </a:r>
          </a:p>
          <a:p>
            <a:r>
              <a:rPr lang="it-IT" baseline="0" dirty="0" smtClean="0"/>
              <a:t>Buona notizia: niente di nuovo sotto il sole! Serpente che tenta Eva: INGANNO per dar la colpa a Dio del male!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Domanda: ma</a:t>
            </a:r>
            <a:r>
              <a:rPr lang="it-IT" baseline="0" dirty="0" smtClean="0"/>
              <a:t> allora è tutto perduto?</a:t>
            </a:r>
          </a:p>
          <a:p>
            <a:endParaRPr lang="it-IT" baseline="0" dirty="0" smtClean="0"/>
          </a:p>
          <a:p>
            <a:r>
              <a:rPr lang="it-IT" baseline="0" dirty="0" smtClean="0"/>
              <a:t>Domanda: l’inganno è solo dei giorni nostri o è sempre stato? (serve per introdurre il mito della caverna).</a:t>
            </a:r>
          </a:p>
          <a:p>
            <a:r>
              <a:rPr lang="it-IT" baseline="0" dirty="0" smtClean="0"/>
              <a:t>Immagine: mito della caverna di Platone (al giorno d’oggi al posto delle ombre proiettate sul muro si potrebbe tranquillamente usare la televisione)</a:t>
            </a:r>
          </a:p>
          <a:p>
            <a:r>
              <a:rPr lang="it-IT" baseline="0" dirty="0" smtClean="0"/>
              <a:t>Buona notizia: niente di nuovo sotto il sole! Serpente che tenta Eva: INGANNO per dar la colpa a Dio del male!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Domanda: ma</a:t>
            </a:r>
            <a:r>
              <a:rPr lang="it-IT" baseline="0" dirty="0" smtClean="0"/>
              <a:t> allora è tutto perduto?</a:t>
            </a:r>
          </a:p>
          <a:p>
            <a:endParaRPr lang="it-IT" baseline="0" dirty="0" smtClean="0"/>
          </a:p>
          <a:p>
            <a:r>
              <a:rPr lang="it-IT" baseline="0" dirty="0" smtClean="0"/>
              <a:t>Domanda: l’inganno è solo dei giorni nostri o è sempre stato? (serve per introdurre il mito della caverna).</a:t>
            </a:r>
          </a:p>
          <a:p>
            <a:r>
              <a:rPr lang="it-IT" baseline="0" dirty="0" smtClean="0"/>
              <a:t>Immagine: mito della caverna di Platone (al giorno d’oggi al posto delle ombre proiettate sul muro si potrebbe tranquillamente usare la televisione)</a:t>
            </a:r>
          </a:p>
          <a:p>
            <a:r>
              <a:rPr lang="it-IT" baseline="0" dirty="0" smtClean="0"/>
              <a:t>Buona notizia: niente di nuovo sotto il sole! Serpente che tenta Eva: INGANNO per dar la colpa a Dio del male!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Spiegazione del contenuto della presentazione:</a:t>
            </a:r>
          </a:p>
          <a:p>
            <a:endParaRPr lang="it-IT" dirty="0" smtClean="0"/>
          </a:p>
          <a:p>
            <a:r>
              <a:rPr lang="it-IT" dirty="0" smtClean="0"/>
              <a:t>Ma è vero che siamo ingannati? </a:t>
            </a:r>
          </a:p>
          <a:p>
            <a:r>
              <a:rPr lang="it-IT" dirty="0" smtClean="0"/>
              <a:t>E se sì, in che modo?</a:t>
            </a:r>
          </a:p>
          <a:p>
            <a:r>
              <a:rPr lang="it-IT" dirty="0" smtClean="0"/>
              <a:t>E se sì, a quale scopo?</a:t>
            </a:r>
          </a:p>
          <a:p>
            <a:endParaRPr lang="it-IT" dirty="0" smtClean="0"/>
          </a:p>
          <a:p>
            <a:r>
              <a:rPr lang="it-IT" dirty="0" smtClean="0"/>
              <a:t>E</a:t>
            </a:r>
            <a:r>
              <a:rPr lang="it-IT" baseline="0" dirty="0" smtClean="0"/>
              <a:t> alla fine di tutto: possibile una via di fuga?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Perché</a:t>
            </a:r>
            <a:r>
              <a:rPr lang="it-IT" baseline="0" dirty="0" smtClean="0"/>
              <a:t> un discorso sul metodo?</a:t>
            </a:r>
          </a:p>
          <a:p>
            <a:r>
              <a:rPr lang="it-IT" baseline="0" dirty="0" smtClean="0"/>
              <a:t>Tutti mi dicono: su Internet si trova tutto e il contrario di tutto, quindi, a seconda di dove peschi, puoi sostenere qualunque tesi e anche la sua tesi opposta, giusta? SBAGLIATO! Ecco il motivo per cui serve il discorso sul metodo.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Immagine: la favola i vestiti nuovi del 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Primo caso di applicazione discorso sul</a:t>
            </a:r>
            <a:r>
              <a:rPr lang="it-IT" baseline="0" dirty="0" smtClean="0"/>
              <a:t> metodo: omicidio JFK. Io non c’ero, né sono mai stato in Usa; come posso giungere a delle conclusioni diverse dalla commissione Warren, e pretendere di avere ragione io?</a:t>
            </a:r>
          </a:p>
          <a:p>
            <a:endParaRPr lang="it-IT" dirty="0" smtClean="0"/>
          </a:p>
          <a:p>
            <a:r>
              <a:rPr lang="it-IT" dirty="0" smtClean="0"/>
              <a:t>Immagine: fare scenetta</a:t>
            </a:r>
            <a:r>
              <a:rPr lang="it-IT" baseline="0" dirty="0" smtClean="0"/>
              <a:t> con volontario del pubblico per far capire la dinamica di un corpo colpito.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Cenni – non entrare nel merito – suggerire la visione del documentario “</a:t>
            </a:r>
            <a:r>
              <a:rPr lang="it-IT" dirty="0" err="1" smtClean="0"/>
              <a:t>what</a:t>
            </a:r>
            <a:r>
              <a:rPr lang="it-IT" dirty="0" smtClean="0"/>
              <a:t> in the world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spraying</a:t>
            </a:r>
            <a:r>
              <a:rPr lang="it-IT" baseline="0" dirty="0" smtClean="0"/>
              <a:t>” e accennare al brevetto </a:t>
            </a:r>
            <a:r>
              <a:rPr lang="it-IT" baseline="0" dirty="0" err="1" smtClean="0"/>
              <a:t>disementi</a:t>
            </a:r>
            <a:r>
              <a:rPr lang="it-IT" baseline="0" dirty="0" smtClean="0"/>
              <a:t> resistenti all’alluminio (e l’alluminio è una delle principali sostanze depositate tramite scie chimiche); oppure ai brevetti per </a:t>
            </a:r>
            <a:r>
              <a:rPr lang="it-IT" baseline="0" dirty="0" err="1" smtClean="0"/>
              <a:t>irradiatori</a:t>
            </a:r>
            <a:r>
              <a:rPr lang="it-IT" baseline="0" dirty="0" smtClean="0"/>
              <a:t>; o alla </a:t>
            </a:r>
            <a:r>
              <a:rPr lang="it-IT" baseline="0" dirty="0" err="1" smtClean="0"/>
              <a:t>geo-ingegneria</a:t>
            </a:r>
            <a:r>
              <a:rPr lang="it-IT" baseline="0" dirty="0" smtClean="0"/>
              <a:t>; ai giochi olimpici di Pechino; al progetto </a:t>
            </a:r>
            <a:r>
              <a:rPr lang="it-IT" baseline="0" dirty="0" err="1" smtClean="0"/>
              <a:t>Popeye</a:t>
            </a:r>
            <a:r>
              <a:rPr lang="it-IT" baseline="0" dirty="0" smtClean="0"/>
              <a:t>; ecc. ecc.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Accennare anche alle 10 argomentazioni scientifiche per cui l’HIV</a:t>
            </a:r>
            <a:r>
              <a:rPr lang="it-IT" baseline="0" dirty="0" smtClean="0"/>
              <a:t> non può essere la causa dell’AIDS</a:t>
            </a:r>
          </a:p>
          <a:p>
            <a:r>
              <a:rPr lang="it-IT" baseline="0" dirty="0" smtClean="0"/>
              <a:t>(legge di </a:t>
            </a:r>
            <a:r>
              <a:rPr lang="it-IT" baseline="0" dirty="0" err="1" smtClean="0"/>
              <a:t>Farr</a:t>
            </a:r>
            <a:r>
              <a:rPr lang="it-IT" baseline="0" dirty="0" smtClean="0"/>
              <a:t>, tipicità di una epidemia, distribuzione </a:t>
            </a:r>
            <a:r>
              <a:rPr lang="it-IT" baseline="0" dirty="0" err="1" smtClean="0"/>
              <a:t>maschile-femminile</a:t>
            </a:r>
            <a:r>
              <a:rPr lang="it-IT" baseline="0" dirty="0" smtClean="0"/>
              <a:t>, ecc.)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Accennare a copertura emissione moneta</a:t>
            </a:r>
            <a:r>
              <a:rPr lang="it-IT" baseline="0" dirty="0" smtClean="0"/>
              <a:t> (nulla); accennare a inflazione; accennare a famiglia indebitata che, anziché fare economia, si indebita sempre di più (TAV, guerra, ecc.); POI far entrare frase ad effetto.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AD19D-565B-46AC-85BC-A3FAF9F37CA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1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 Rounded MT Bold" pitchFamily="34" charset="0"/>
              </a:defRPr>
            </a:lvl1pPr>
            <a:lvl2pPr>
              <a:defRPr>
                <a:latin typeface="Arial Rounded MT Bold" pitchFamily="34" charset="0"/>
              </a:defRPr>
            </a:lvl2pPr>
            <a:lvl3pPr>
              <a:defRPr>
                <a:latin typeface="Arial Rounded MT Bold" pitchFamily="34" charset="0"/>
              </a:defRPr>
            </a:lvl3pPr>
            <a:lvl4pPr>
              <a:defRPr>
                <a:latin typeface="Arial Rounded MT Bold" pitchFamily="34" charset="0"/>
              </a:defRPr>
            </a:lvl4pPr>
            <a:lvl5pPr>
              <a:defRPr>
                <a:latin typeface="Arial Rounded MT Bold" pitchFamily="34" charset="0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FFAE8F-F9F6-4C6E-BC18-DB7038859B18}" type="datetimeFigureOut">
              <a:rPr lang="it-IT" smtClean="0"/>
              <a:pPr/>
              <a:t>13/06/2014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FA8EF-452F-451A-B453-DDE094E9C81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790052272\Personal\FREGATI\2014\DeBiagiMarco\The%20Truman%20Show%20-%20video.wm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790052272\Personal\FREGATI\2014\DeBiagiMarco\The%20Truman%20Show%20-%20video.wmv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9.tif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tif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tiff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.tiff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tiff"/><Relationship Id="rId2" Type="http://schemas.openxmlformats.org/officeDocument/2006/relationships/video" Target="file:///C:\Users\790052272\Personal\FREGATI\2014\DeBiagiMarco\Zapruder.wm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790052272\Personal\FREGATI\2014\DeBiagiMarco\wtc7.wm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tif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tiff"/><Relationship Id="rId2" Type="http://schemas.openxmlformats.org/officeDocument/2006/relationships/video" Target="file:///C:\Users\790052272\Personal\FREGATI\2014\DeBiagiMarco\prova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tiff"/><Relationship Id="rId2" Type="http://schemas.openxmlformats.org/officeDocument/2006/relationships/video" Target="file:///C:\Users\790052272\Personal\FREGATI\2014\DeBiagiMarco\Lo%20Sbarco%20Sulla%20Luna%20&#232;%20Falso%20%20%20-%20YouTube3.wm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tif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3"/>
          <a:stretch/>
        </p:blipFill>
        <p:spPr>
          <a:xfrm>
            <a:off x="-36512" y="-24309"/>
            <a:ext cx="9180512" cy="6909693"/>
          </a:xfrm>
          <a:prstGeom prst="rect">
            <a:avLst/>
          </a:prstGeom>
        </p:spPr>
      </p:pic>
      <p:pic>
        <p:nvPicPr>
          <p:cNvPr id="3" name="The Truman Show - vide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707904" y="3861049"/>
            <a:ext cx="4896544" cy="269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1520" y="1700808"/>
            <a:ext cx="9073008" cy="42165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Menzogna /</a:t>
            </a:r>
            <a:r>
              <a:rPr lang="it-IT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occultazione della verità</a:t>
            </a:r>
            <a:endParaRPr lang="it-IT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Omologazione /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paura del giudizio degli altri</a:t>
            </a:r>
            <a:endParaRPr lang="it-IT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Distrazione </a:t>
            </a:r>
            <a:r>
              <a:rPr lang="it-IT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(prestigiatore)</a:t>
            </a:r>
            <a:endParaRPr lang="it-IT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Economia </a:t>
            </a:r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 sussistenza</a:t>
            </a:r>
            <a:endParaRPr lang="it-IT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it-IT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...</a:t>
            </a:r>
          </a:p>
          <a:p>
            <a:pPr algn="ctr"/>
            <a:r>
              <a:rPr lang="it-IT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Nessuna fiducia </a:t>
            </a:r>
            <a:r>
              <a:rPr lang="it-IT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 noi stessi</a:t>
            </a:r>
            <a:endParaRPr lang="it-IT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85720" y="98280"/>
            <a:ext cx="8534400" cy="758952"/>
          </a:xfrm>
        </p:spPr>
        <p:txBody>
          <a:bodyPr>
            <a:normAutofit/>
          </a:bodyPr>
          <a:lstStyle/>
          <a:p>
            <a:r>
              <a:rPr lang="it-IT" dirty="0" smtClean="0"/>
              <a:t>Ingannati: COME?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01336" y="1844824"/>
            <a:ext cx="7745965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it-IT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oi valiamo molto di più di quello che vogliono farci credere !!!</a:t>
            </a:r>
            <a:endParaRPr lang="it-IT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85720" y="98280"/>
            <a:ext cx="8534400" cy="7589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Lezione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3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85720" y="3545034"/>
            <a:ext cx="6357950" cy="274148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Ingannati: </a:t>
            </a: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come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Ingannati: </a:t>
            </a: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perché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Quale via </a:t>
            </a: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d’uscita?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2566">
            <a:off x="6236302" y="687922"/>
            <a:ext cx="2606580" cy="4404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Ingannati: perché?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5143512"/>
            <a:ext cx="8503920" cy="116985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200" i="1" dirty="0" smtClean="0">
                <a:solidFill>
                  <a:schemeClr val="tx2">
                    <a:lumMod val="50000"/>
                  </a:schemeClr>
                </a:solidFill>
              </a:rPr>
              <a:t>«nessuno è così disperatamente </a:t>
            </a:r>
            <a:r>
              <a:rPr lang="it-IT" sz="1700" i="1" dirty="0" smtClean="0">
                <a:solidFill>
                  <a:schemeClr val="tx2">
                    <a:lumMod val="50000"/>
                  </a:schemeClr>
                </a:solidFill>
              </a:rPr>
              <a:t>(*) </a:t>
            </a:r>
            <a:r>
              <a:rPr lang="it-IT" sz="2200" i="1" dirty="0" smtClean="0">
                <a:solidFill>
                  <a:schemeClr val="tx2">
                    <a:lumMod val="50000"/>
                  </a:schemeClr>
                </a:solidFill>
              </a:rPr>
              <a:t>schiavo </a:t>
            </a:r>
          </a:p>
          <a:p>
            <a:pPr algn="ctr">
              <a:buNone/>
            </a:pPr>
            <a:r>
              <a:rPr lang="it-IT" sz="2200" i="1" dirty="0" smtClean="0">
                <a:solidFill>
                  <a:schemeClr val="tx2">
                    <a:lumMod val="50000"/>
                  </a:schemeClr>
                </a:solidFill>
              </a:rPr>
              <a:t>come lo schiavo che pensa di essere libero</a:t>
            </a:r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algn="ctr">
              <a:buNone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(*) 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senza speranza</a:t>
            </a: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W.Goethe</a:t>
            </a:r>
          </a:p>
        </p:txBody>
      </p:sp>
      <p:pic>
        <p:nvPicPr>
          <p:cNvPr id="5" name="The Truman Show - vide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475656" y="1329260"/>
            <a:ext cx="6192688" cy="340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2052840" y="3573016"/>
            <a:ext cx="6662564" cy="272034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Ingannati: </a:t>
            </a: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</a:t>
            </a:r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</a:p>
          <a:p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Ingannati: </a:t>
            </a: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perché</a:t>
            </a:r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Quale 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via d’uscita?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90420"/>
            <a:ext cx="5500726" cy="283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064896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Due pilastri da smontare:</a:t>
            </a:r>
          </a:p>
          <a:p>
            <a:pPr marL="0" indent="0">
              <a:buNone/>
            </a:pPr>
            <a:endParaRPr lang="it-IT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xxxxxxxxxxxx</a:t>
            </a:r>
          </a:p>
          <a:p>
            <a:pPr marL="0" indent="0" algn="r">
              <a:buNone/>
            </a:pP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xxxxxxxxxx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1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Capire la tecnica di controllo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600" dirty="0" smtClean="0"/>
              <a:t>(e comportarsi di conseguenza)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55576" y="544522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Devono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tenerci in “fascia B”</a:t>
            </a:r>
            <a:endParaRPr lang="it-IT" sz="32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338" name="AutoShape 2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" name="Figura a mano libera 51"/>
          <p:cNvSpPr/>
          <p:nvPr/>
        </p:nvSpPr>
        <p:spPr>
          <a:xfrm>
            <a:off x="1331640" y="2887808"/>
            <a:ext cx="6685244" cy="2125368"/>
          </a:xfrm>
          <a:custGeom>
            <a:avLst/>
            <a:gdLst>
              <a:gd name="connsiteX0" fmla="*/ 0 w 6602579"/>
              <a:gd name="connsiteY0" fmla="*/ 86504 h 1945449"/>
              <a:gd name="connsiteX1" fmla="*/ 30145 w 6602579"/>
              <a:gd name="connsiteY1" fmla="*/ 66407 h 1945449"/>
              <a:gd name="connsiteX2" fmla="*/ 90435 w 6602579"/>
              <a:gd name="connsiteY2" fmla="*/ 16166 h 1945449"/>
              <a:gd name="connsiteX3" fmla="*/ 120580 w 6602579"/>
              <a:gd name="connsiteY3" fmla="*/ 6117 h 1945449"/>
              <a:gd name="connsiteX4" fmla="*/ 241160 w 6602579"/>
              <a:gd name="connsiteY4" fmla="*/ 16166 h 1945449"/>
              <a:gd name="connsiteX5" fmla="*/ 281354 w 6602579"/>
              <a:gd name="connsiteY5" fmla="*/ 76456 h 1945449"/>
              <a:gd name="connsiteX6" fmla="*/ 301451 w 6602579"/>
              <a:gd name="connsiteY6" fmla="*/ 106601 h 1945449"/>
              <a:gd name="connsiteX7" fmla="*/ 321547 w 6602579"/>
              <a:gd name="connsiteY7" fmla="*/ 176939 h 1945449"/>
              <a:gd name="connsiteX8" fmla="*/ 351692 w 6602579"/>
              <a:gd name="connsiteY8" fmla="*/ 217133 h 1945449"/>
              <a:gd name="connsiteX9" fmla="*/ 391886 w 6602579"/>
              <a:gd name="connsiteY9" fmla="*/ 337713 h 1945449"/>
              <a:gd name="connsiteX10" fmla="*/ 411982 w 6602579"/>
              <a:gd name="connsiteY10" fmla="*/ 367858 h 1945449"/>
              <a:gd name="connsiteX11" fmla="*/ 442128 w 6602579"/>
              <a:gd name="connsiteY11" fmla="*/ 438196 h 1945449"/>
              <a:gd name="connsiteX12" fmla="*/ 522514 w 6602579"/>
              <a:gd name="connsiteY12" fmla="*/ 558777 h 1945449"/>
              <a:gd name="connsiteX13" fmla="*/ 562708 w 6602579"/>
              <a:gd name="connsiteY13" fmla="*/ 588922 h 1945449"/>
              <a:gd name="connsiteX14" fmla="*/ 612949 w 6602579"/>
              <a:gd name="connsiteY14" fmla="*/ 629115 h 1945449"/>
              <a:gd name="connsiteX15" fmla="*/ 693336 w 6602579"/>
              <a:gd name="connsiteY15" fmla="*/ 679357 h 1945449"/>
              <a:gd name="connsiteX16" fmla="*/ 783771 w 6602579"/>
              <a:gd name="connsiteY16" fmla="*/ 649212 h 1945449"/>
              <a:gd name="connsiteX17" fmla="*/ 854110 w 6602579"/>
              <a:gd name="connsiteY17" fmla="*/ 578873 h 1945449"/>
              <a:gd name="connsiteX18" fmla="*/ 954593 w 6602579"/>
              <a:gd name="connsiteY18" fmla="*/ 588922 h 1945449"/>
              <a:gd name="connsiteX19" fmla="*/ 1034980 w 6602579"/>
              <a:gd name="connsiteY19" fmla="*/ 619067 h 1945449"/>
              <a:gd name="connsiteX20" fmla="*/ 1145512 w 6602579"/>
              <a:gd name="connsiteY20" fmla="*/ 679357 h 1945449"/>
              <a:gd name="connsiteX21" fmla="*/ 1205802 w 6602579"/>
              <a:gd name="connsiteY21" fmla="*/ 719550 h 1945449"/>
              <a:gd name="connsiteX22" fmla="*/ 1286189 w 6602579"/>
              <a:gd name="connsiteY22" fmla="*/ 749695 h 1945449"/>
              <a:gd name="connsiteX23" fmla="*/ 1326382 w 6602579"/>
              <a:gd name="connsiteY23" fmla="*/ 789889 h 1945449"/>
              <a:gd name="connsiteX24" fmla="*/ 1416818 w 6602579"/>
              <a:gd name="connsiteY24" fmla="*/ 840130 h 1945449"/>
              <a:gd name="connsiteX25" fmla="*/ 1507253 w 6602579"/>
              <a:gd name="connsiteY25" fmla="*/ 910469 h 1945449"/>
              <a:gd name="connsiteX26" fmla="*/ 1587640 w 6602579"/>
              <a:gd name="connsiteY26" fmla="*/ 970759 h 1945449"/>
              <a:gd name="connsiteX27" fmla="*/ 1607736 w 6602579"/>
              <a:gd name="connsiteY27" fmla="*/ 1000904 h 1945449"/>
              <a:gd name="connsiteX28" fmla="*/ 1647930 w 6602579"/>
              <a:gd name="connsiteY28" fmla="*/ 1010952 h 1945449"/>
              <a:gd name="connsiteX29" fmla="*/ 1708220 w 6602579"/>
              <a:gd name="connsiteY29" fmla="*/ 1031049 h 1945449"/>
              <a:gd name="connsiteX30" fmla="*/ 1879042 w 6602579"/>
              <a:gd name="connsiteY30" fmla="*/ 1021001 h 1945449"/>
              <a:gd name="connsiteX31" fmla="*/ 1929284 w 6602579"/>
              <a:gd name="connsiteY31" fmla="*/ 970759 h 1945449"/>
              <a:gd name="connsiteX32" fmla="*/ 2009670 w 6602579"/>
              <a:gd name="connsiteY32" fmla="*/ 940614 h 1945449"/>
              <a:gd name="connsiteX33" fmla="*/ 2059912 w 6602579"/>
              <a:gd name="connsiteY33" fmla="*/ 910469 h 1945449"/>
              <a:gd name="connsiteX34" fmla="*/ 2120202 w 6602579"/>
              <a:gd name="connsiteY34" fmla="*/ 870276 h 1945449"/>
              <a:gd name="connsiteX35" fmla="*/ 2180492 w 6602579"/>
              <a:gd name="connsiteY35" fmla="*/ 809985 h 1945449"/>
              <a:gd name="connsiteX36" fmla="*/ 2200589 w 6602579"/>
              <a:gd name="connsiteY36" fmla="*/ 779840 h 1945449"/>
              <a:gd name="connsiteX37" fmla="*/ 2230734 w 6602579"/>
              <a:gd name="connsiteY37" fmla="*/ 769792 h 1945449"/>
              <a:gd name="connsiteX38" fmla="*/ 2280976 w 6602579"/>
              <a:gd name="connsiteY38" fmla="*/ 729599 h 1945449"/>
              <a:gd name="connsiteX39" fmla="*/ 2381459 w 6602579"/>
              <a:gd name="connsiteY39" fmla="*/ 679357 h 1945449"/>
              <a:gd name="connsiteX40" fmla="*/ 2562330 w 6602579"/>
              <a:gd name="connsiteY40" fmla="*/ 689405 h 1945449"/>
              <a:gd name="connsiteX41" fmla="*/ 2592475 w 6602579"/>
              <a:gd name="connsiteY41" fmla="*/ 709502 h 1945449"/>
              <a:gd name="connsiteX42" fmla="*/ 2632668 w 6602579"/>
              <a:gd name="connsiteY42" fmla="*/ 739647 h 1945449"/>
              <a:gd name="connsiteX43" fmla="*/ 2662813 w 6602579"/>
              <a:gd name="connsiteY43" fmla="*/ 779840 h 1945449"/>
              <a:gd name="connsiteX44" fmla="*/ 2703007 w 6602579"/>
              <a:gd name="connsiteY44" fmla="*/ 799937 h 1945449"/>
              <a:gd name="connsiteX45" fmla="*/ 2733152 w 6602579"/>
              <a:gd name="connsiteY45" fmla="*/ 820034 h 1945449"/>
              <a:gd name="connsiteX46" fmla="*/ 2763297 w 6602579"/>
              <a:gd name="connsiteY46" fmla="*/ 830082 h 1945449"/>
              <a:gd name="connsiteX47" fmla="*/ 2843684 w 6602579"/>
              <a:gd name="connsiteY47" fmla="*/ 850179 h 1945449"/>
              <a:gd name="connsiteX48" fmla="*/ 2873829 w 6602579"/>
              <a:gd name="connsiteY48" fmla="*/ 860227 h 1945449"/>
              <a:gd name="connsiteX49" fmla="*/ 2944167 w 6602579"/>
              <a:gd name="connsiteY49" fmla="*/ 880324 h 1945449"/>
              <a:gd name="connsiteX50" fmla="*/ 3014506 w 6602579"/>
              <a:gd name="connsiteY50" fmla="*/ 870276 h 1945449"/>
              <a:gd name="connsiteX51" fmla="*/ 3094892 w 6602579"/>
              <a:gd name="connsiteY51" fmla="*/ 799937 h 1945449"/>
              <a:gd name="connsiteX52" fmla="*/ 3175279 w 6602579"/>
              <a:gd name="connsiteY52" fmla="*/ 759744 h 1945449"/>
              <a:gd name="connsiteX53" fmla="*/ 3205424 w 6602579"/>
              <a:gd name="connsiteY53" fmla="*/ 729599 h 1945449"/>
              <a:gd name="connsiteX54" fmla="*/ 3265714 w 6602579"/>
              <a:gd name="connsiteY54" fmla="*/ 689405 h 1945449"/>
              <a:gd name="connsiteX55" fmla="*/ 3305908 w 6602579"/>
              <a:gd name="connsiteY55" fmla="*/ 659260 h 1945449"/>
              <a:gd name="connsiteX56" fmla="*/ 3356149 w 6602579"/>
              <a:gd name="connsiteY56" fmla="*/ 649212 h 1945449"/>
              <a:gd name="connsiteX57" fmla="*/ 3456633 w 6602579"/>
              <a:gd name="connsiteY57" fmla="*/ 659260 h 1945449"/>
              <a:gd name="connsiteX58" fmla="*/ 3617407 w 6602579"/>
              <a:gd name="connsiteY58" fmla="*/ 749695 h 1945449"/>
              <a:gd name="connsiteX59" fmla="*/ 3687745 w 6602579"/>
              <a:gd name="connsiteY59" fmla="*/ 820034 h 1945449"/>
              <a:gd name="connsiteX60" fmla="*/ 3717890 w 6602579"/>
              <a:gd name="connsiteY60" fmla="*/ 860227 h 1945449"/>
              <a:gd name="connsiteX61" fmla="*/ 3748035 w 6602579"/>
              <a:gd name="connsiteY61" fmla="*/ 870276 h 1945449"/>
              <a:gd name="connsiteX62" fmla="*/ 3788229 w 6602579"/>
              <a:gd name="connsiteY62" fmla="*/ 910469 h 1945449"/>
              <a:gd name="connsiteX63" fmla="*/ 3908809 w 6602579"/>
              <a:gd name="connsiteY63" fmla="*/ 1021001 h 1945449"/>
              <a:gd name="connsiteX64" fmla="*/ 3999244 w 6602579"/>
              <a:gd name="connsiteY64" fmla="*/ 1051146 h 1945449"/>
              <a:gd name="connsiteX65" fmla="*/ 4029389 w 6602579"/>
              <a:gd name="connsiteY65" fmla="*/ 1041097 h 1945449"/>
              <a:gd name="connsiteX66" fmla="*/ 4099728 w 6602579"/>
              <a:gd name="connsiteY66" fmla="*/ 990856 h 1945449"/>
              <a:gd name="connsiteX67" fmla="*/ 4240404 w 6602579"/>
              <a:gd name="connsiteY67" fmla="*/ 940614 h 1945449"/>
              <a:gd name="connsiteX68" fmla="*/ 4350936 w 6602579"/>
              <a:gd name="connsiteY68" fmla="*/ 930566 h 1945449"/>
              <a:gd name="connsiteX69" fmla="*/ 4391130 w 6602579"/>
              <a:gd name="connsiteY69" fmla="*/ 920517 h 1945449"/>
              <a:gd name="connsiteX70" fmla="*/ 4421275 w 6602579"/>
              <a:gd name="connsiteY70" fmla="*/ 910469 h 1945449"/>
              <a:gd name="connsiteX71" fmla="*/ 4501662 w 6602579"/>
              <a:gd name="connsiteY71" fmla="*/ 900421 h 1945449"/>
              <a:gd name="connsiteX72" fmla="*/ 4602145 w 6602579"/>
              <a:gd name="connsiteY72" fmla="*/ 920517 h 1945449"/>
              <a:gd name="connsiteX73" fmla="*/ 4672484 w 6602579"/>
              <a:gd name="connsiteY73" fmla="*/ 980807 h 1945449"/>
              <a:gd name="connsiteX74" fmla="*/ 4762919 w 6602579"/>
              <a:gd name="connsiteY74" fmla="*/ 1041097 h 1945449"/>
              <a:gd name="connsiteX75" fmla="*/ 4853354 w 6602579"/>
              <a:gd name="connsiteY75" fmla="*/ 1111436 h 1945449"/>
              <a:gd name="connsiteX76" fmla="*/ 4913644 w 6602579"/>
              <a:gd name="connsiteY76" fmla="*/ 1151629 h 1945449"/>
              <a:gd name="connsiteX77" fmla="*/ 5014128 w 6602579"/>
              <a:gd name="connsiteY77" fmla="*/ 1262161 h 1945449"/>
              <a:gd name="connsiteX78" fmla="*/ 5074418 w 6602579"/>
              <a:gd name="connsiteY78" fmla="*/ 1332500 h 1945449"/>
              <a:gd name="connsiteX79" fmla="*/ 5084466 w 6602579"/>
              <a:gd name="connsiteY79" fmla="*/ 1392790 h 1945449"/>
              <a:gd name="connsiteX80" fmla="*/ 5104563 w 6602579"/>
              <a:gd name="connsiteY80" fmla="*/ 1422935 h 1945449"/>
              <a:gd name="connsiteX81" fmla="*/ 5114611 w 6602579"/>
              <a:gd name="connsiteY81" fmla="*/ 1473177 h 1945449"/>
              <a:gd name="connsiteX82" fmla="*/ 5174901 w 6602579"/>
              <a:gd name="connsiteY82" fmla="*/ 1543515 h 1945449"/>
              <a:gd name="connsiteX83" fmla="*/ 5194998 w 6602579"/>
              <a:gd name="connsiteY83" fmla="*/ 1583708 h 1945449"/>
              <a:gd name="connsiteX84" fmla="*/ 5235191 w 6602579"/>
              <a:gd name="connsiteY84" fmla="*/ 1633950 h 1945449"/>
              <a:gd name="connsiteX85" fmla="*/ 5255288 w 6602579"/>
              <a:gd name="connsiteY85" fmla="*/ 1684192 h 1945449"/>
              <a:gd name="connsiteX86" fmla="*/ 5285433 w 6602579"/>
              <a:gd name="connsiteY86" fmla="*/ 1704289 h 1945449"/>
              <a:gd name="connsiteX87" fmla="*/ 5325626 w 6602579"/>
              <a:gd name="connsiteY87" fmla="*/ 1754530 h 1945449"/>
              <a:gd name="connsiteX88" fmla="*/ 5406013 w 6602579"/>
              <a:gd name="connsiteY88" fmla="*/ 1804772 h 1945449"/>
              <a:gd name="connsiteX89" fmla="*/ 5436158 w 6602579"/>
              <a:gd name="connsiteY89" fmla="*/ 1824869 h 1945449"/>
              <a:gd name="connsiteX90" fmla="*/ 5466303 w 6602579"/>
              <a:gd name="connsiteY90" fmla="*/ 1855014 h 1945449"/>
              <a:gd name="connsiteX91" fmla="*/ 5516545 w 6602579"/>
              <a:gd name="connsiteY91" fmla="*/ 1885159 h 1945449"/>
              <a:gd name="connsiteX92" fmla="*/ 5556739 w 6602579"/>
              <a:gd name="connsiteY92" fmla="*/ 1915304 h 1945449"/>
              <a:gd name="connsiteX93" fmla="*/ 5637125 w 6602579"/>
              <a:gd name="connsiteY93" fmla="*/ 1945449 h 1945449"/>
              <a:gd name="connsiteX94" fmla="*/ 6481187 w 6602579"/>
              <a:gd name="connsiteY94" fmla="*/ 1935401 h 1945449"/>
              <a:gd name="connsiteX95" fmla="*/ 6571622 w 6602579"/>
              <a:gd name="connsiteY95" fmla="*/ 1915304 h 1945449"/>
              <a:gd name="connsiteX96" fmla="*/ 6601767 w 6602579"/>
              <a:gd name="connsiteY96" fmla="*/ 1855014 h 1945449"/>
              <a:gd name="connsiteX97" fmla="*/ 6601767 w 6602579"/>
              <a:gd name="connsiteY97" fmla="*/ 1844966 h 194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02579" h="1945449">
                <a:moveTo>
                  <a:pt x="0" y="86504"/>
                </a:moveTo>
                <a:cubicBezTo>
                  <a:pt x="10048" y="79805"/>
                  <a:pt x="20867" y="74138"/>
                  <a:pt x="30145" y="66407"/>
                </a:cubicBezTo>
                <a:cubicBezTo>
                  <a:pt x="63482" y="38626"/>
                  <a:pt x="53011" y="34878"/>
                  <a:pt x="90435" y="16166"/>
                </a:cubicBezTo>
                <a:cubicBezTo>
                  <a:pt x="99909" y="11429"/>
                  <a:pt x="110532" y="9467"/>
                  <a:pt x="120580" y="6117"/>
                </a:cubicBezTo>
                <a:cubicBezTo>
                  <a:pt x="160773" y="9467"/>
                  <a:pt x="204209" y="0"/>
                  <a:pt x="241160" y="16166"/>
                </a:cubicBezTo>
                <a:cubicBezTo>
                  <a:pt x="263288" y="25847"/>
                  <a:pt x="267956" y="56359"/>
                  <a:pt x="281354" y="76456"/>
                </a:cubicBezTo>
                <a:lnTo>
                  <a:pt x="301451" y="106601"/>
                </a:lnTo>
                <a:cubicBezTo>
                  <a:pt x="303626" y="115302"/>
                  <a:pt x="315141" y="165727"/>
                  <a:pt x="321547" y="176939"/>
                </a:cubicBezTo>
                <a:cubicBezTo>
                  <a:pt x="329856" y="191480"/>
                  <a:pt x="341644" y="203735"/>
                  <a:pt x="351692" y="217133"/>
                </a:cubicBezTo>
                <a:cubicBezTo>
                  <a:pt x="368775" y="285462"/>
                  <a:pt x="363042" y="287235"/>
                  <a:pt x="391886" y="337713"/>
                </a:cubicBezTo>
                <a:cubicBezTo>
                  <a:pt x="397878" y="348198"/>
                  <a:pt x="405283" y="357810"/>
                  <a:pt x="411982" y="367858"/>
                </a:cubicBezTo>
                <a:cubicBezTo>
                  <a:pt x="428488" y="433879"/>
                  <a:pt x="411285" y="384220"/>
                  <a:pt x="442128" y="438196"/>
                </a:cubicBezTo>
                <a:cubicBezTo>
                  <a:pt x="467901" y="483299"/>
                  <a:pt x="474036" y="522419"/>
                  <a:pt x="522514" y="558777"/>
                </a:cubicBezTo>
                <a:lnTo>
                  <a:pt x="562708" y="588922"/>
                </a:lnTo>
                <a:cubicBezTo>
                  <a:pt x="607651" y="656338"/>
                  <a:pt x="554708" y="590289"/>
                  <a:pt x="612949" y="629115"/>
                </a:cubicBezTo>
                <a:cubicBezTo>
                  <a:pt x="709478" y="693466"/>
                  <a:pt x="561832" y="626754"/>
                  <a:pt x="693336" y="679357"/>
                </a:cubicBezTo>
                <a:cubicBezTo>
                  <a:pt x="726777" y="673783"/>
                  <a:pt x="759649" y="676780"/>
                  <a:pt x="783771" y="649212"/>
                </a:cubicBezTo>
                <a:cubicBezTo>
                  <a:pt x="850166" y="573333"/>
                  <a:pt x="792138" y="599532"/>
                  <a:pt x="854110" y="578873"/>
                </a:cubicBezTo>
                <a:cubicBezTo>
                  <a:pt x="887604" y="582223"/>
                  <a:pt x="921733" y="581620"/>
                  <a:pt x="954593" y="588922"/>
                </a:cubicBezTo>
                <a:cubicBezTo>
                  <a:pt x="982529" y="595130"/>
                  <a:pt x="1008676" y="607794"/>
                  <a:pt x="1034980" y="619067"/>
                </a:cubicBezTo>
                <a:cubicBezTo>
                  <a:pt x="1072014" y="634939"/>
                  <a:pt x="1111402" y="657651"/>
                  <a:pt x="1145512" y="679357"/>
                </a:cubicBezTo>
                <a:cubicBezTo>
                  <a:pt x="1165889" y="692324"/>
                  <a:pt x="1184199" y="708748"/>
                  <a:pt x="1205802" y="719550"/>
                </a:cubicBezTo>
                <a:cubicBezTo>
                  <a:pt x="1231399" y="732348"/>
                  <a:pt x="1259393" y="739647"/>
                  <a:pt x="1286189" y="749695"/>
                </a:cubicBezTo>
                <a:cubicBezTo>
                  <a:pt x="1299587" y="763093"/>
                  <a:pt x="1311426" y="778256"/>
                  <a:pt x="1326382" y="789889"/>
                </a:cubicBezTo>
                <a:cubicBezTo>
                  <a:pt x="1349095" y="807555"/>
                  <a:pt x="1390120" y="826782"/>
                  <a:pt x="1416818" y="840130"/>
                </a:cubicBezTo>
                <a:cubicBezTo>
                  <a:pt x="1535317" y="958632"/>
                  <a:pt x="1374283" y="804093"/>
                  <a:pt x="1507253" y="910469"/>
                </a:cubicBezTo>
                <a:cubicBezTo>
                  <a:pt x="1589726" y="976448"/>
                  <a:pt x="1523961" y="949533"/>
                  <a:pt x="1587640" y="970759"/>
                </a:cubicBezTo>
                <a:cubicBezTo>
                  <a:pt x="1594339" y="980807"/>
                  <a:pt x="1597688" y="994205"/>
                  <a:pt x="1607736" y="1000904"/>
                </a:cubicBezTo>
                <a:cubicBezTo>
                  <a:pt x="1619227" y="1008565"/>
                  <a:pt x="1634702" y="1006984"/>
                  <a:pt x="1647930" y="1010952"/>
                </a:cubicBezTo>
                <a:cubicBezTo>
                  <a:pt x="1668220" y="1017039"/>
                  <a:pt x="1688123" y="1024350"/>
                  <a:pt x="1708220" y="1031049"/>
                </a:cubicBezTo>
                <a:cubicBezTo>
                  <a:pt x="1765161" y="1027700"/>
                  <a:pt x="1822634" y="1029462"/>
                  <a:pt x="1879042" y="1021001"/>
                </a:cubicBezTo>
                <a:cubicBezTo>
                  <a:pt x="1910565" y="1016273"/>
                  <a:pt x="1911158" y="988885"/>
                  <a:pt x="1929284" y="970759"/>
                </a:cubicBezTo>
                <a:cubicBezTo>
                  <a:pt x="1955159" y="944884"/>
                  <a:pt x="1973722" y="947803"/>
                  <a:pt x="2009670" y="940614"/>
                </a:cubicBezTo>
                <a:cubicBezTo>
                  <a:pt x="2026417" y="930566"/>
                  <a:pt x="2044288" y="922187"/>
                  <a:pt x="2059912" y="910469"/>
                </a:cubicBezTo>
                <a:cubicBezTo>
                  <a:pt x="2120127" y="865308"/>
                  <a:pt x="2059745" y="890428"/>
                  <a:pt x="2120202" y="870276"/>
                </a:cubicBezTo>
                <a:cubicBezTo>
                  <a:pt x="2140299" y="850179"/>
                  <a:pt x="2164727" y="833633"/>
                  <a:pt x="2180492" y="809985"/>
                </a:cubicBezTo>
                <a:cubicBezTo>
                  <a:pt x="2187191" y="799937"/>
                  <a:pt x="2191159" y="787384"/>
                  <a:pt x="2200589" y="779840"/>
                </a:cubicBezTo>
                <a:cubicBezTo>
                  <a:pt x="2208860" y="773223"/>
                  <a:pt x="2220686" y="773141"/>
                  <a:pt x="2230734" y="769792"/>
                </a:cubicBezTo>
                <a:cubicBezTo>
                  <a:pt x="2247481" y="756394"/>
                  <a:pt x="2262585" y="740633"/>
                  <a:pt x="2280976" y="729599"/>
                </a:cubicBezTo>
                <a:cubicBezTo>
                  <a:pt x="2313087" y="710332"/>
                  <a:pt x="2381459" y="679357"/>
                  <a:pt x="2381459" y="679357"/>
                </a:cubicBezTo>
                <a:cubicBezTo>
                  <a:pt x="2441749" y="682706"/>
                  <a:pt x="2502554" y="680866"/>
                  <a:pt x="2562330" y="689405"/>
                </a:cubicBezTo>
                <a:cubicBezTo>
                  <a:pt x="2574285" y="691113"/>
                  <a:pt x="2582648" y="702483"/>
                  <a:pt x="2592475" y="709502"/>
                </a:cubicBezTo>
                <a:cubicBezTo>
                  <a:pt x="2606103" y="719236"/>
                  <a:pt x="2620826" y="727805"/>
                  <a:pt x="2632668" y="739647"/>
                </a:cubicBezTo>
                <a:cubicBezTo>
                  <a:pt x="2644510" y="751489"/>
                  <a:pt x="2650098" y="768941"/>
                  <a:pt x="2662813" y="779840"/>
                </a:cubicBezTo>
                <a:cubicBezTo>
                  <a:pt x="2674186" y="789588"/>
                  <a:pt x="2690001" y="792505"/>
                  <a:pt x="2703007" y="799937"/>
                </a:cubicBezTo>
                <a:cubicBezTo>
                  <a:pt x="2713492" y="805929"/>
                  <a:pt x="2722350" y="814633"/>
                  <a:pt x="2733152" y="820034"/>
                </a:cubicBezTo>
                <a:cubicBezTo>
                  <a:pt x="2742626" y="824771"/>
                  <a:pt x="2753078" y="827295"/>
                  <a:pt x="2763297" y="830082"/>
                </a:cubicBezTo>
                <a:cubicBezTo>
                  <a:pt x="2789944" y="837349"/>
                  <a:pt x="2817481" y="841445"/>
                  <a:pt x="2843684" y="850179"/>
                </a:cubicBezTo>
                <a:cubicBezTo>
                  <a:pt x="2853732" y="853528"/>
                  <a:pt x="2863645" y="857317"/>
                  <a:pt x="2873829" y="860227"/>
                </a:cubicBezTo>
                <a:cubicBezTo>
                  <a:pt x="2962149" y="885462"/>
                  <a:pt x="2871890" y="856232"/>
                  <a:pt x="2944167" y="880324"/>
                </a:cubicBezTo>
                <a:cubicBezTo>
                  <a:pt x="2967613" y="876975"/>
                  <a:pt x="2992644" y="879385"/>
                  <a:pt x="3014506" y="870276"/>
                </a:cubicBezTo>
                <a:cubicBezTo>
                  <a:pt x="3086066" y="840459"/>
                  <a:pt x="3042808" y="832489"/>
                  <a:pt x="3094892" y="799937"/>
                </a:cubicBezTo>
                <a:cubicBezTo>
                  <a:pt x="3168761" y="753768"/>
                  <a:pt x="3121814" y="804298"/>
                  <a:pt x="3175279" y="759744"/>
                </a:cubicBezTo>
                <a:cubicBezTo>
                  <a:pt x="3186196" y="750647"/>
                  <a:pt x="3194207" y="738323"/>
                  <a:pt x="3205424" y="729599"/>
                </a:cubicBezTo>
                <a:cubicBezTo>
                  <a:pt x="3224489" y="714770"/>
                  <a:pt x="3246391" y="703897"/>
                  <a:pt x="3265714" y="689405"/>
                </a:cubicBezTo>
                <a:cubicBezTo>
                  <a:pt x="3279112" y="679357"/>
                  <a:pt x="3290604" y="666062"/>
                  <a:pt x="3305908" y="659260"/>
                </a:cubicBezTo>
                <a:cubicBezTo>
                  <a:pt x="3321515" y="652324"/>
                  <a:pt x="3339402" y="652561"/>
                  <a:pt x="3356149" y="649212"/>
                </a:cubicBezTo>
                <a:cubicBezTo>
                  <a:pt x="3389644" y="652561"/>
                  <a:pt x="3423625" y="652658"/>
                  <a:pt x="3456633" y="659260"/>
                </a:cubicBezTo>
                <a:cubicBezTo>
                  <a:pt x="3501116" y="668157"/>
                  <a:pt x="3603773" y="736060"/>
                  <a:pt x="3617407" y="749695"/>
                </a:cubicBezTo>
                <a:cubicBezTo>
                  <a:pt x="3640853" y="773141"/>
                  <a:pt x="3667850" y="793508"/>
                  <a:pt x="3687745" y="820034"/>
                </a:cubicBezTo>
                <a:cubicBezTo>
                  <a:pt x="3697793" y="833432"/>
                  <a:pt x="3705025" y="849506"/>
                  <a:pt x="3717890" y="860227"/>
                </a:cubicBezTo>
                <a:cubicBezTo>
                  <a:pt x="3726027" y="867008"/>
                  <a:pt x="3737987" y="866926"/>
                  <a:pt x="3748035" y="870276"/>
                </a:cubicBezTo>
                <a:cubicBezTo>
                  <a:pt x="3771260" y="939946"/>
                  <a:pt x="3738209" y="867595"/>
                  <a:pt x="3788229" y="910469"/>
                </a:cubicBezTo>
                <a:cubicBezTo>
                  <a:pt x="3880570" y="989619"/>
                  <a:pt x="3762500" y="943543"/>
                  <a:pt x="3908809" y="1021001"/>
                </a:cubicBezTo>
                <a:cubicBezTo>
                  <a:pt x="3936892" y="1035868"/>
                  <a:pt x="3999244" y="1051146"/>
                  <a:pt x="3999244" y="1051146"/>
                </a:cubicBezTo>
                <a:cubicBezTo>
                  <a:pt x="4009292" y="1047796"/>
                  <a:pt x="4019915" y="1045834"/>
                  <a:pt x="4029389" y="1041097"/>
                </a:cubicBezTo>
                <a:cubicBezTo>
                  <a:pt x="4073632" y="1018975"/>
                  <a:pt x="4049646" y="1018173"/>
                  <a:pt x="4099728" y="990856"/>
                </a:cubicBezTo>
                <a:cubicBezTo>
                  <a:pt x="4132668" y="972889"/>
                  <a:pt x="4202713" y="946896"/>
                  <a:pt x="4240404" y="940614"/>
                </a:cubicBezTo>
                <a:cubicBezTo>
                  <a:pt x="4276897" y="934532"/>
                  <a:pt x="4314092" y="933915"/>
                  <a:pt x="4350936" y="930566"/>
                </a:cubicBezTo>
                <a:cubicBezTo>
                  <a:pt x="4364334" y="927216"/>
                  <a:pt x="4377851" y="924311"/>
                  <a:pt x="4391130" y="920517"/>
                </a:cubicBezTo>
                <a:cubicBezTo>
                  <a:pt x="4401314" y="917607"/>
                  <a:pt x="4410854" y="912364"/>
                  <a:pt x="4421275" y="910469"/>
                </a:cubicBezTo>
                <a:cubicBezTo>
                  <a:pt x="4447844" y="905639"/>
                  <a:pt x="4474866" y="903770"/>
                  <a:pt x="4501662" y="900421"/>
                </a:cubicBezTo>
                <a:cubicBezTo>
                  <a:pt x="4505058" y="900906"/>
                  <a:pt x="4584158" y="907926"/>
                  <a:pt x="4602145" y="920517"/>
                </a:cubicBezTo>
                <a:cubicBezTo>
                  <a:pt x="4627443" y="938226"/>
                  <a:pt x="4647780" y="962279"/>
                  <a:pt x="4672484" y="980807"/>
                </a:cubicBezTo>
                <a:cubicBezTo>
                  <a:pt x="4701468" y="1002545"/>
                  <a:pt x="4733548" y="1019885"/>
                  <a:pt x="4762919" y="1041097"/>
                </a:cubicBezTo>
                <a:cubicBezTo>
                  <a:pt x="4793879" y="1063457"/>
                  <a:pt x="4822558" y="1088852"/>
                  <a:pt x="4853354" y="1111436"/>
                </a:cubicBezTo>
                <a:cubicBezTo>
                  <a:pt x="4872831" y="1125719"/>
                  <a:pt x="4894950" y="1136334"/>
                  <a:pt x="4913644" y="1151629"/>
                </a:cubicBezTo>
                <a:cubicBezTo>
                  <a:pt x="4957683" y="1187661"/>
                  <a:pt x="4976006" y="1219803"/>
                  <a:pt x="5014128" y="1262161"/>
                </a:cubicBezTo>
                <a:cubicBezTo>
                  <a:pt x="5076783" y="1331778"/>
                  <a:pt x="5034937" y="1273279"/>
                  <a:pt x="5074418" y="1332500"/>
                </a:cubicBezTo>
                <a:cubicBezTo>
                  <a:pt x="5077767" y="1352597"/>
                  <a:pt x="5078023" y="1373462"/>
                  <a:pt x="5084466" y="1392790"/>
                </a:cubicBezTo>
                <a:cubicBezTo>
                  <a:pt x="5088285" y="1404247"/>
                  <a:pt x="5100323" y="1411627"/>
                  <a:pt x="5104563" y="1422935"/>
                </a:cubicBezTo>
                <a:cubicBezTo>
                  <a:pt x="5110560" y="1438927"/>
                  <a:pt x="5108268" y="1457320"/>
                  <a:pt x="5114611" y="1473177"/>
                </a:cubicBezTo>
                <a:cubicBezTo>
                  <a:pt x="5134442" y="1522755"/>
                  <a:pt x="5138726" y="1519398"/>
                  <a:pt x="5174901" y="1543515"/>
                </a:cubicBezTo>
                <a:cubicBezTo>
                  <a:pt x="5181600" y="1556913"/>
                  <a:pt x="5186689" y="1571245"/>
                  <a:pt x="5194998" y="1583708"/>
                </a:cubicBezTo>
                <a:cubicBezTo>
                  <a:pt x="5206895" y="1601553"/>
                  <a:pt x="5224157" y="1615559"/>
                  <a:pt x="5235191" y="1633950"/>
                </a:cubicBezTo>
                <a:cubicBezTo>
                  <a:pt x="5244471" y="1649417"/>
                  <a:pt x="5244804" y="1669514"/>
                  <a:pt x="5255288" y="1684192"/>
                </a:cubicBezTo>
                <a:cubicBezTo>
                  <a:pt x="5262307" y="1694019"/>
                  <a:pt x="5276894" y="1695750"/>
                  <a:pt x="5285433" y="1704289"/>
                </a:cubicBezTo>
                <a:cubicBezTo>
                  <a:pt x="5300598" y="1719454"/>
                  <a:pt x="5310461" y="1739365"/>
                  <a:pt x="5325626" y="1754530"/>
                </a:cubicBezTo>
                <a:cubicBezTo>
                  <a:pt x="5366586" y="1795490"/>
                  <a:pt x="5364190" y="1790831"/>
                  <a:pt x="5406013" y="1804772"/>
                </a:cubicBezTo>
                <a:cubicBezTo>
                  <a:pt x="5416061" y="1811471"/>
                  <a:pt x="5426880" y="1817138"/>
                  <a:pt x="5436158" y="1824869"/>
                </a:cubicBezTo>
                <a:cubicBezTo>
                  <a:pt x="5447075" y="1833966"/>
                  <a:pt x="5454935" y="1846488"/>
                  <a:pt x="5466303" y="1855014"/>
                </a:cubicBezTo>
                <a:cubicBezTo>
                  <a:pt x="5481927" y="1866732"/>
                  <a:pt x="5500295" y="1874325"/>
                  <a:pt x="5516545" y="1885159"/>
                </a:cubicBezTo>
                <a:cubicBezTo>
                  <a:pt x="5530480" y="1894449"/>
                  <a:pt x="5542099" y="1907171"/>
                  <a:pt x="5556739" y="1915304"/>
                </a:cubicBezTo>
                <a:cubicBezTo>
                  <a:pt x="5574767" y="1925319"/>
                  <a:pt x="5614560" y="1937928"/>
                  <a:pt x="5637125" y="1945449"/>
                </a:cubicBezTo>
                <a:lnTo>
                  <a:pt x="6481187" y="1935401"/>
                </a:lnTo>
                <a:cubicBezTo>
                  <a:pt x="6519079" y="1934559"/>
                  <a:pt x="6539224" y="1926103"/>
                  <a:pt x="6571622" y="1915304"/>
                </a:cubicBezTo>
                <a:cubicBezTo>
                  <a:pt x="6591270" y="1885832"/>
                  <a:pt x="6593447" y="1888296"/>
                  <a:pt x="6601767" y="1855014"/>
                </a:cubicBezTo>
                <a:cubicBezTo>
                  <a:pt x="6602579" y="1851765"/>
                  <a:pt x="6601767" y="1848315"/>
                  <a:pt x="6601767" y="1844966"/>
                </a:cubicBezTo>
              </a:path>
            </a:pathLst>
          </a:cu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1331640" y="2420888"/>
            <a:ext cx="6768752" cy="720080"/>
          </a:xfrm>
          <a:prstGeom prst="rect">
            <a:avLst/>
          </a:prstGeom>
          <a:solidFill>
            <a:srgbClr val="007A37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89132" y="2285992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24397" y="336024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47023" y="4429132"/>
            <a:ext cx="61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>
            <a:off x="1331640" y="5229201"/>
            <a:ext cx="698477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1331640" y="3284984"/>
            <a:ext cx="6768752" cy="1152128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1331640" y="4581128"/>
            <a:ext cx="6768752" cy="576064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1359246" y="1628801"/>
            <a:ext cx="238514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</a:rPr>
              <a:t>Paziente ideale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(per case farmaceutiche)</a:t>
            </a: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Sano: 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sym typeface="Wingdings" pitchFamily="2" charset="2"/>
              </a:rPr>
              <a:t></a:t>
            </a:r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Malato:  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Morto: </a:t>
            </a:r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</a:t>
            </a:r>
            <a:endParaRPr lang="it-IT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50" name="Connettore 2 49"/>
          <p:cNvCxnSpPr/>
          <p:nvPr/>
        </p:nvCxnSpPr>
        <p:spPr>
          <a:xfrm>
            <a:off x="1331640" y="3212976"/>
            <a:ext cx="6768752" cy="0"/>
          </a:xfrm>
          <a:prstGeom prst="straightConnector1">
            <a:avLst/>
          </a:prstGeom>
          <a:ln w="152400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>
            <a:outerShdw blurRad="215900" dist="2413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1331640" y="4509120"/>
            <a:ext cx="6768752" cy="0"/>
          </a:xfrm>
          <a:prstGeom prst="straightConnector1">
            <a:avLst/>
          </a:prstGeom>
          <a:ln w="152400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>
            <a:outerShdw blurRad="215900" dist="2413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525510" y="1628801"/>
            <a:ext cx="2503762" cy="3508653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solidFill>
              <a:srgbClr val="B8201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</a:rPr>
              <a:t>Cittadino ideale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(per il sistema di controllo)</a:t>
            </a: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Sereno: 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sym typeface="Wingdings" pitchFamily="2" charset="2"/>
              </a:rPr>
              <a:t></a:t>
            </a:r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sym typeface="Wingdings" pitchFamily="2" charset="2"/>
              </a:rPr>
              <a:t>Preoccupato: 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endParaRPr lang="it-IT" sz="1600" dirty="0" smtClean="0">
              <a:solidFill>
                <a:schemeClr val="accent4">
                  <a:lumMod val="50000"/>
                </a:schemeClr>
              </a:solidFill>
              <a:latin typeface="Arial Rounded MT Bold" pitchFamily="34" charset="0"/>
              <a:sym typeface="Wingdings" pitchFamily="2" charset="2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Disperato: </a:t>
            </a:r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</a:t>
            </a:r>
            <a:endParaRPr lang="it-IT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Lezione</a:t>
            </a:r>
            <a:r>
              <a:rPr lang="it-IT" b="1" dirty="0" smtClean="0"/>
              <a:t>:</a:t>
            </a:r>
            <a:endParaRPr lang="it-IT" dirty="0"/>
          </a:p>
        </p:txBody>
      </p:sp>
      <p:sp>
        <p:nvSpPr>
          <p:cNvPr id="14338" name="AutoShape 2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83570" y="2132858"/>
            <a:ext cx="7745965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L’occupazione viene dal Signore, </a:t>
            </a:r>
          </a:p>
          <a:p>
            <a:pPr algn="ctr"/>
            <a:r>
              <a:rPr lang="it-IT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preoccupazione dal demonio</a:t>
            </a:r>
          </a:p>
          <a:p>
            <a:pPr algn="ctr"/>
            <a:endParaRPr lang="it-IT" sz="40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1409" y="1988840"/>
            <a:ext cx="8424936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Corollario #1:</a:t>
            </a:r>
          </a:p>
          <a:p>
            <a:pPr algn="ctr"/>
            <a:endParaRPr lang="it-IT" sz="4000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40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trasformate le</a:t>
            </a:r>
          </a:p>
          <a:p>
            <a:pPr algn="ctr"/>
            <a:r>
              <a:rPr lang="it-IT" sz="40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it-IT" sz="4000" i="1" u="sng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preoccupazioni</a:t>
            </a:r>
            <a:r>
              <a:rPr lang="it-IT" sz="40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it-IT" sz="20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   </a:t>
            </a:r>
            <a:r>
              <a:rPr lang="it-IT" sz="4000" i="1" u="sng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occupazioni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0594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n w="1905"/>
                <a:solidFill>
                  <a:srgbClr val="BFC8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L’occupazione viene dal Signore, </a:t>
            </a:r>
          </a:p>
          <a:p>
            <a:pPr algn="ctr"/>
            <a:r>
              <a:rPr lang="it-IT" b="1" dirty="0">
                <a:ln w="1905"/>
                <a:solidFill>
                  <a:srgbClr val="BFC8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preoccupazione dal demonio</a:t>
            </a:r>
          </a:p>
        </p:txBody>
      </p:sp>
    </p:spTree>
    <p:extLst>
      <p:ext uri="{BB962C8B-B14F-4D97-AF65-F5344CB8AC3E}">
        <p14:creationId xmlns:p14="http://schemas.microsoft.com/office/powerpoint/2010/main" val="15113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data:image/jpg;base64,/9j/4AAQSkZJRgABAQAAAQABAAD/2wCEAAkGBhQSEBUUEBQUFRUVFhcaGBcYFRkUFRcWGBcVFBoVFBUXHCYeFxkjGhgWHy8gIycpLCwsFR4xNTAqNSYrLCkBCQoKDgwOGg8PGiwiHyQsLCksKjEtLCwsLCopKSwtKiosLSwsLCwpLCwsLCwsLCwsKSwsLSwsLCwsLCksKiwsLP/AABEIAOEA4QMBIgACEQEDEQH/xAAbAAEAAQUBAAAAAAAAAAAAAAAABgIDBAUHAf/EAEIQAAIBAgMFBQUEBwYHAAAAAAABAgMRBAUhBhIxQVEHEzJhcSKBkaGxQlLB0RQjU2Jy4fEWJDOCkvAVFyU0k6Ky/8QAGgEBAAMBAQEAAAAAAAAAAAAAAAIEBQMGAf/EADERAAIBAgQCCAUFAQAAAAAAAAABAgMRBBIhMRNBBVFhcYHB0fAiMkKhsRQzkeHxQ//aAAwDAQACEQMRAD8A7iAAAAAAAAAAAAAAAAYmYZpToR3qslFL4/DmfG0tWErmWLnPM47VIq8cNHe6Semv8LIziNosdina8v8AKnD5lWeLhAsRw8nvodhrY+nDxzjH1djD/tPhf29L/UjlVPZjGVF7bl753/Eu0+z6q/FNL5/iU5dKU1zX5Oqw0ebOox2mwzdlXptv95GdRxUZ+GSfpqck/wCXs1qqi+H8yipstjIf4c5P0nu/iI9KU291+D48PHkzsYORYfavHYVqNROUVxTjf/2JXkvaXRqtRqru5Oy6q7048i7TxVOfM5SoTj2kyBRSrRkrxaa6p3+hWWjgAAAAAAAAAAAAAAAAAAAAAAAAACMba7WRwtPdi71ZcF0830Iykoq7JRi5OyPNrNtqeFi4wtKryXJecvI5vuYnMKm9Ntrq/DHyRcyPI54uo6tZtxbu395k+w2GjCKjBWSPN43pF3yx3/H9mjCmqa7TS5XsdRp2c0pvz4X8jf0qSirRSS8jLw+ActXojJ7ylDhqyjHDVKq4laWVdvkiEqmtlqYVOhJ8EXVgZ9C/LNHySRQsxl1Jqng46OUn3I53n1FH6DPoyieHkuKMhZhLqXIZg+auS4eDltKSPmaZralNNWkrp9TQZpsXRq6wW5L93RX80TNuE+KszGr4Jx1WqIvDVKaz0pXXZ5olGp4HNcJmmKy2ai7unfg/C/Q6Ts7tXSxcfYdpW1g3qjBxWDhUi41EmvQg2c5DUwdRV8M3up30+zz96L2D6Rd8svfoTnCNTsZ2IEa2P2vhi4bsvZqxXtLr5r4XJKehjJSV0UZRcXZgAEiIAAAAAAAAAAAAAAAAABi5nmEaFKdSXCKb6XtyOMQlPH4tylqm2/SN9F8CXdqmctKFCP2vadvLSz+JY2TyruqSk/FLX3cUYnSeK4cbL2zQw8LRzdZusNh4wioxVkkbTD0Ywjv1Pcupi4SCbvLgtWWMXjXOXkuCPP0XGlHjTV39K82dJJzeVeJk4jHuXkuhZTMdTK1Mq1Ks6ks03dk1BLRF9SK4ssKRr87z9YeHH2n8fd5k6MXOVj5kbdkbqUlHWUkvmUrGUv2i+DOf0cRi8S70aUmm/Ek2i7XyfHwV+7lLySZrRwbtpH7vyHDp7OR0FNWummi9RxLj6HOMq2pnTqbtRbklo0+Ho7k5wmNjUjvR966HFqVGWaOjOVSjZX3Rsa1BSW9Dj0NfUpqSakrp8V+Bk06zTuivFQ3lvx958qKNeLnHSS3XX2o5RdtGc0znASwOJjWo33G7qz4dUdR2fzmOJoRqRev2l0l0NHmuAjWpShLW609eRF9gc0lhsXLD1L7sna3JS6mn0Zi2/hl77SdWOeN+aOrgJg9AUAAAAAAAAAAAAAAAAeNnpRV8L9H9ADkOe3xGayi9Yxmv9OlyYRVlZEOyeW9mU3x0l+BMDxnSkm5o14qySLmJxG7BRXPV/kYamWqlS7CZnzlmt2HeMLIyFIrUjGUi4pHGwaMhSIpgMt/TcxlCq/Yg9Ve11fgiTKREc1dTCYtYinfV3eml+aZpdGyjGr8Rzmnldjr+Gw0acVGCSS6KxdNFkG11HEwVpKM+cXxT+hunVVr3XxPaxlFrQx5Jp2ZGNs9kIYik504pVYq6srb3kyI7D5k950pPhf5Eo2y22p0acqdKSlVemn2fNkU2Gy1uUq8k9b2873uYfSnDyN8/Mv4fMoPNsTlSL+Gq62fBmImVRkefpVXCSkiMontSNm0c/wBs8K6WIjVhpezuutzoWJlez8vpoRPb3D71CL+7L8CxRahiLLbyZ0ps6Bk2OVahCpF3Ul9NDNIl2aYvewSj9x2+LbJaezpyzRTM+ccsmgACZAAAAAAAAAAAAAFuv4Zej+hcKK/hl6P6AHGNiv8AvXfnGf1JtVVrkG2X/V460tNWn72T3FQtJ+f0bPG9IxvaXUbK3NSmVqRbq6SZ4pFC10W7F9SKkywpFakQaItF9SKMTh41IuM1dMpUitSI6p3RFoi+P2PlF3oS+Lt8LGNLJ8W0otyt6smikVqZcjj6sVZ6nPKRXLNi5OSlXenRO9/J3JlQpqEVGKskWlIrUitWrzqu8mRaMhMqTLEZlamckzm4l+UtEaPa6KeFnfkjcI0W2T/ur9fwLNFudSPh9iKVmXeyJ/qq/wDHH6M6CQHskotUarfCUo2+DJ8e5oftoo1/nYAB2OIAAAAAAAAAAAAPJLQ9ABxfP6Xc5nOysnNW5K2hPG+8owqLok/dZGg7VMscZ068eHhf8Td19DN2MzJTh3cuElp5NHn8XRTm6b+rTx3XoasJZqSkuXtlvGw13kYsZG5x2E3W4v8A2jTVqbi9TBinFuEt0XqUlJFakVKRYUitMNE7F5SK1IsKRWpEHEi0XlIrUiwpFakc2iDRfUypSLCkVKRFoi0ZKkVb5jqZeoK7u+BGxBoyYkY7QsRalThzb3vdaxK6Meb4LVnN9r8f32J04aJeWtjVwFLXO/DzOSV33HRezfD7uBg/vXfzZKjW7O4BUcNTprlH66myPYU1aCRlzd5NgAHQgAAAAAAAAAAAAAAAaraXLYV8NONSyVm03yfU5Ps5inCs6ad7SdmvJkt7TNpZQiqFN2317TXThu+80my+T7ke8mvafDyRh9J1YJPr8zTwilFXJPXxUpu8uJj1qKktSq57FckeVlOUpZm9S0ll2NXWw7j6FCkb6vl8kryWhrq2AT4aFhuUHlqKzO0KqkjFUipSKZYeS5FN7cdCWj2Om5fUipSMdVEXE/L5EHE+NF5SK94twpSfBfEyqOD+9qcpWRzk0imjTcvJGyw9Bt2iXMLl8pcrLq0Y+a5xGlFwotX5yLVHCNriVdI/d9xVc3N5Yb/gxNpc0VODhB8F7TXN9CGbJZc8VjYtq8VLel6GLneYOpLchrry5v8AqdL2A2a/R6O/NfrJrXqlx3WbuEpOcrtWXV1LqI15KlDKvbJXFWR6AbpkgAAAAAAAAAAAAAAAFrFYqNOLnUajFcWyP4ntCwcVeNVS8lf8iMpxjuySi3siD9oUm8ck+Wn0N5hvAvRER2oz6GIxKq000l1fpwJPl1S9NPyPKdKatNdps0Y2gZiMmM1Tg5y4/ZXn1LeFo7zu9IrVv5GHi8Q61ThaK4IoUYqC4svD18PyTtmduXMzK2ZVN2Li9eLv+R4sVvq7jZ9evuLSVi7RpOTSS4kZ4ipV+F63PmWKWxew2ElU8KuXqmSTXGK+TNthpxpLcja6i2352vYjs9qqqk7btvP+ppfosPSguK3mfVyK8ZVajeTYyf8AhcvufJfkXaeSVHwivkjD/tjW6Q+H8zHq7TVpc0vTT8TnwMGucn/B14eIfUb2GSNeOSiKuKw9HnvS8tUyJYrN5vWdR29TTYrP4R8PtM6wlTj+xT163r/R9/Tv/pL+CU5ttNKaaXsQ+BCc0zlz9infX4vyLVNV8XPcpxcvJLT3nQtk+zyNBqpiLTnyX2V7nzLlLDVKss1R3f2RGdanRjljoa7YTYdpqviFb7sX9WdHSCR6bdOmoKyMmc3N3YAB0IAAAAAAAAAAAAAAie3u1Cw1Fwg/1k1bzS6kJzUFdkoxcnZEY7RdqHVqfo9F+yvFbVSfJX8jVYHZNOKc5O75WLezmVucu9qe6/N9SU3PK43GSc7Rff6G1SpKMbGspbNUVxjf1NrhsMlaMFbyPDLdTuYbz8cvCtNF1M+Ges/jei3JvTRblrMq+6lSh/mfV8LehZo07KxaoU+b4sv3I1qmZ2WxK2VWRWjcYWmqNN1JeJrRfmY2U4Lee/Lwx+ZoNtNo9HGL1eiXRdS5haTpxVT6npHzl4FabzyyLbn6Goz7aiq6zjQk1fTTW7fIwp4HHRd+7q9fBf8AA33Z1ss6s/0iqvZT9m/N83byZ1Kxu0MEnBX99pwqYnJK0Th3dY79nV/8f8j2jleOnK3d1Vfm4WX0O4bp7Y7/AKGHtHP9bM49Q7OsXUd5bq9ZWfwJJlfZXTi1KtNy6xsrfFak9B2jhoROUsRORiYDKqVGKjSgopeX4mWAWEktjg3fcAA+nwAAAAAAAAAAAAAFM5pJt6JAFRxvbWqqmYuLd0pbr+tic4ntKwkJSjebcW1pG606M5pmOYxrY+VWPhlUuuWhn4uopQtFl7DU5KV2iW0IKMUlwsXblqlK6RkYai5ySR4/K3K3M1XZF/B0lZzl4Y/N9DCq1nVm5S4cvToXsxxSk1Tp+GPz8y3CNkd6jVOOSPj3kYr6nv5FdzIweGdSaijHiruxvNMNRu37cl14Ijh6Km3KXyrV+nic6s8qst2Ym0WbRoUnCNrRWvmyAZNls8wxVn4b3k+keiPM6zCWJrqnTvJXsrX1d9WdT2P2cjhKCVvblrN+Zv4Si6ss8v8AFyRVqTVKNlv71NvgsHGlCMIKyirfzL4BtpW0MwAA+gAAAAAAAAAAAAAAAAAAAAAEF7Rtqu6h3FJ+3LxNPgunrqS7N8b3NCdR29mLepxrLsHLFVp1aj3rSu316e6xTxdbhxsWsNTzSuyrKNnlOO9VvrwV7fE21LIqUeV/X+hnRVtFyKrnlJ15yd7myopHsIcEjMxM+5p7qftzWvkuK9GMLBQj3k+XhXV+XoYLqOcnKXFsRXDjme727j5bO+xfkUoWLpTczcswLqztyWrfl/tHCMJVJKK3Z9nJRWZmZlGEUU6tTguC6sie2e0LbcIu7lx8lwt7zf7V5/GlDdjwjpFdX1Ilshs/LG4jenfci7yfzS9HwNilRUmqcPlX3l19yKea16kv8RJOzjZPd/vFZavwJ8V+96NHRCijSUYqMVZJWSKz0VOChGxlzm5u7AAOhAAAAAAAAAAAAAAAAAAAAAAAAA0e2y/6fX/gf1RzvYFX72L5p/JHVszwqqUZwfCSZyDZDEbuJcOsmvnYy8eno/e5fwmqaN8eorxkLVJLo2WkeYas7GutVcvY3F940lpFJWX1LaKUj1CcnJ3YSSVkXaNNykkuLN7jKyw1HdTSbV5P52Kcqw6o03VnxfhX4kF2uzx1J7kG3d6/kXqVNwSS+aX2j6spzlxJdi+7MDE1J43EqnC7u7R6W6v8zsWz+SxwtCNOC4LV82+JHuz3ZbuKfe1F+smtF0j+ZMz0GEoKnFMz8RVzOyAALpVAAAAAAAAAAAAAAAAAAAAAAAAAAAPJq6ZxfMKaw+ZzitEpf/Wv4naTk3aRg1SxsKn7TV/5bIpY2GamW8JK07G3zSNpRf3oRfxMenQlLwxb9EbPLs5o9zF1I70v5Fye1SX+HTjH4Hn3SpN5pTtfkldmmpVF8MY+Jj4fIas/s29dDYYfZxQadWSVuV1qanEbR1p8ZJemhrqub21nO6XncJ4eHyxcn2+iDhWktWl3GXthtFuxtHR8Irp5mq2A2Y/SavfVleEXdfvSv+DNTgsJUx+KUVezer+7Hm0doyzL40KUacEkorl16mrg8O23Oe71fp4FKvUVOOSJkpW4HoBsGcAAAAAAAAAAAAAAAAAAAAAAAAAAAAAACAdrGCvShUtrF7t/Vk/MLNspp4in3dVXV015NcGc6sM8WidOWWSZxyhtDGMErNtIs1dopvwRt8bnSaHZrhk26ic7vq42+DN5g9n6FJWhTjZdVf6mXHo5Xu0aMsd1HH6eX42t4YVWn0WhtsL2Y4mpZzlGPVO9zrMKaXBJeisVFuGDhErSxc2aLZbZaGDptLWT4s3oBbjFRVkVZScndgAEj4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3528" y="1772816"/>
            <a:ext cx="8424936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Corollario </a:t>
            </a:r>
            <a:r>
              <a:rPr lang="it-IT" sz="40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#2</a:t>
            </a:r>
            <a:r>
              <a:rPr lang="it-IT" sz="40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it-IT" sz="40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it-IT" sz="400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40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trasformate i </a:t>
            </a:r>
            <a:endParaRPr lang="it-IT" sz="4000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it-IT" sz="4000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4000" i="1" u="sng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sensi </a:t>
            </a:r>
            <a:r>
              <a:rPr lang="it-IT" sz="4000" i="1" u="sng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colpa</a:t>
            </a:r>
            <a:r>
              <a:rPr lang="it-IT" sz="40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40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it-IT" sz="2400" i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endParaRPr lang="it-IT" sz="4000" i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it-IT" sz="4000" i="1" u="sng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sensi </a:t>
            </a:r>
            <a:r>
              <a:rPr lang="it-IT" sz="4000" i="1" u="sng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responsabilità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30594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n w="1905"/>
                <a:solidFill>
                  <a:srgbClr val="BFC8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L’occupazione viene dal Signore, </a:t>
            </a:r>
          </a:p>
          <a:p>
            <a:pPr algn="ctr"/>
            <a:r>
              <a:rPr lang="it-IT" b="1" dirty="0">
                <a:ln w="1905"/>
                <a:solidFill>
                  <a:srgbClr val="BFC8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preoccupazione dal demonio</a:t>
            </a:r>
          </a:p>
        </p:txBody>
      </p:sp>
    </p:spTree>
    <p:extLst>
      <p:ext uri="{BB962C8B-B14F-4D97-AF65-F5344CB8AC3E}">
        <p14:creationId xmlns:p14="http://schemas.microsoft.com/office/powerpoint/2010/main" val="11093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903405" y="2852937"/>
            <a:ext cx="6662564" cy="2230020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Ingannati: </a:t>
            </a:r>
            <a:r>
              <a:rPr lang="it-IT" sz="4000" b="1" u="sng" dirty="0" smtClean="0">
                <a:solidFill>
                  <a:schemeClr val="tx2">
                    <a:lumMod val="75000"/>
                  </a:schemeClr>
                </a:solidFill>
              </a:rPr>
              <a:t>come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Ingannati: </a:t>
            </a:r>
            <a:r>
              <a:rPr lang="it-IT" sz="4000" b="1" u="sng" dirty="0" smtClean="0">
                <a:solidFill>
                  <a:schemeClr val="tx2">
                    <a:lumMod val="75000"/>
                  </a:schemeClr>
                </a:solidFill>
              </a:rPr>
              <a:t>perché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Quale via </a:t>
            </a:r>
            <a:r>
              <a:rPr lang="it-IT" sz="4000" b="1" u="sng" dirty="0" smtClean="0">
                <a:solidFill>
                  <a:schemeClr val="tx2">
                    <a:lumMod val="75000"/>
                  </a:schemeClr>
                </a:solidFill>
              </a:rPr>
              <a:t>d’uscita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9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Chi</a:t>
            </a:r>
            <a:r>
              <a:rPr lang="it-IT" dirty="0" smtClean="0"/>
              <a:t> ci tiene prigionieri?</a:t>
            </a:r>
            <a:endParaRPr lang="it-IT" dirty="0"/>
          </a:p>
        </p:txBody>
      </p:sp>
      <p:pic>
        <p:nvPicPr>
          <p:cNvPr id="1026" name="Picture 2" descr="http://www.ingannati.it/wp-content/uploads/2011/02/scim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453" y="1484784"/>
            <a:ext cx="2913102" cy="292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39552" y="5052793"/>
            <a:ext cx="7704856" cy="1296147"/>
            <a:chOff x="357158" y="4946073"/>
            <a:chExt cx="8393016" cy="1697613"/>
          </a:xfrm>
        </p:grpSpPr>
        <p:sp>
          <p:nvSpPr>
            <p:cNvPr id="4" name="CasellaDiTesto 3"/>
            <p:cNvSpPr txBox="1"/>
            <p:nvPr/>
          </p:nvSpPr>
          <p:spPr>
            <a:xfrm>
              <a:off x="4788025" y="5013176"/>
              <a:ext cx="3962149" cy="1289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itchFamily="34" charset="0"/>
                </a:rPr>
                <a:t>Siamo prigionieri </a:t>
              </a:r>
              <a:r>
                <a:rPr lang="it-IT" sz="2000" b="1" dirty="0" smtClean="0">
                  <a:solidFill>
                    <a:srgbClr val="FF0000"/>
                  </a:solidFill>
                  <a:latin typeface="Arial Rounded MT Bold" pitchFamily="34" charset="0"/>
                </a:rPr>
                <a:t>solo</a:t>
              </a:r>
              <a:r>
                <a:rPr lang="it-IT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itchFamily="34" charset="0"/>
                </a:rPr>
                <a:t> dei nostri legami; </a:t>
              </a:r>
            </a:p>
            <a:p>
              <a:r>
                <a:rPr lang="it-I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itchFamily="34" charset="0"/>
                </a:rPr>
                <a:t>(e i legami sono </a:t>
              </a:r>
              <a:r>
                <a:rPr lang="it-IT" sz="1600" b="1" dirty="0" smtClean="0">
                  <a:solidFill>
                    <a:srgbClr val="FF0000"/>
                  </a:solidFill>
                  <a:latin typeface="Arial Rounded MT Bold" pitchFamily="34" charset="0"/>
                </a:rPr>
                <a:t>tutti</a:t>
              </a:r>
              <a:r>
                <a:rPr lang="it-I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itchFamily="34" charset="0"/>
                </a:rPr>
                <a:t> velenosi).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24000" contrast="48000"/>
            </a:blip>
            <a:srcRect/>
            <a:stretch>
              <a:fillRect/>
            </a:stretch>
          </p:blipFill>
          <p:spPr bwMode="auto">
            <a:xfrm>
              <a:off x="357158" y="4946073"/>
              <a:ext cx="4439451" cy="1697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u="sng" dirty="0" smtClean="0"/>
              <a:t>Cosa</a:t>
            </a:r>
            <a:r>
              <a:rPr lang="it-IT" dirty="0" smtClean="0"/>
              <a:t> me ne faccio di questo?</a:t>
            </a:r>
            <a:endParaRPr lang="it-IT" dirty="0"/>
          </a:p>
        </p:txBody>
      </p:sp>
      <p:pic>
        <p:nvPicPr>
          <p:cNvPr id="5" name="Picture 2" descr="http://www.motorilive.com/wp-content/uploads/2011/07/Aumento-definitivo-ac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61010"/>
            <a:ext cx="2016224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CasellaDiTesto 3"/>
          <p:cNvSpPr txBox="1"/>
          <p:nvPr/>
        </p:nvSpPr>
        <p:spPr>
          <a:xfrm>
            <a:off x="1109801" y="2365717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Ogni contrarietà, ogni rabbia, ogni sofferenza è quindi una </a:t>
            </a:r>
            <a:r>
              <a:rPr lang="it-IT" sz="4000" b="1" dirty="0" smtClean="0">
                <a:solidFill>
                  <a:srgbClr val="FF0000"/>
                </a:solidFill>
                <a:latin typeface="Arial Rounded MT Bold" pitchFamily="34" charset="0"/>
              </a:rPr>
              <a:t>spia</a:t>
            </a:r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 un legame da tagliare!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031" y="2967335"/>
            <a:ext cx="7059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Concludendo</a:t>
            </a:r>
            <a:r>
              <a:rPr lang="en-US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….</a:t>
            </a:r>
            <a:endParaRPr lang="en-US" sz="5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75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successione logica: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7466095" y="5517232"/>
            <a:ext cx="1490959" cy="83454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Calibri" panose="020F0502020204030204" pitchFamily="34" charset="0"/>
              </a:rPr>
              <a:t>Schiavitù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268760"/>
            <a:ext cx="2764499" cy="1568509"/>
            <a:chOff x="683570" y="1484784"/>
            <a:chExt cx="2764499" cy="1568509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683570" y="1484784"/>
              <a:ext cx="1512165" cy="912935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Ignoranza</a:t>
              </a:r>
              <a:endParaRPr lang="it-IT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Circular Arrow 3"/>
            <p:cNvSpPr/>
            <p:nvPr/>
          </p:nvSpPr>
          <p:spPr>
            <a:xfrm>
              <a:off x="1043608" y="1589965"/>
              <a:ext cx="2404461" cy="1463328"/>
            </a:xfrm>
            <a:prstGeom prst="circularArrow">
              <a:avLst>
                <a:gd name="adj1" fmla="val 4093"/>
                <a:gd name="adj2" fmla="val 936425"/>
                <a:gd name="adj3" fmla="val 20821417"/>
                <a:gd name="adj4" fmla="val 15837355"/>
                <a:gd name="adj5" fmla="val 1751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0112" y="4341936"/>
            <a:ext cx="2822212" cy="1823368"/>
            <a:chOff x="5753778" y="4485952"/>
            <a:chExt cx="2822212" cy="182336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5753778" y="4485952"/>
              <a:ext cx="1856526" cy="912935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>
                  <a:latin typeface="Calibri" panose="020F0502020204030204" pitchFamily="34" charset="0"/>
                </a:rPr>
                <a:t>Attaccamento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  <p:sp>
          <p:nvSpPr>
            <p:cNvPr id="18" name="Circular Arrow 17"/>
            <p:cNvSpPr/>
            <p:nvPr/>
          </p:nvSpPr>
          <p:spPr>
            <a:xfrm>
              <a:off x="6876256" y="4845992"/>
              <a:ext cx="1699734" cy="1463328"/>
            </a:xfrm>
            <a:prstGeom prst="circularArrow">
              <a:avLst>
                <a:gd name="adj1" fmla="val 4093"/>
                <a:gd name="adj2" fmla="val 936425"/>
                <a:gd name="adj3" fmla="val 20821417"/>
                <a:gd name="adj4" fmla="val 15837355"/>
                <a:gd name="adj5" fmla="val 175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9952" y="3356992"/>
            <a:ext cx="2404461" cy="1633015"/>
            <a:chOff x="4572000" y="3501008"/>
            <a:chExt cx="2404461" cy="1633015"/>
          </a:xfrm>
        </p:grpSpPr>
        <p:sp>
          <p:nvSpPr>
            <p:cNvPr id="17" name="Circular Arrow 16"/>
            <p:cNvSpPr/>
            <p:nvPr/>
          </p:nvSpPr>
          <p:spPr>
            <a:xfrm>
              <a:off x="4572000" y="3670695"/>
              <a:ext cx="2404461" cy="1463328"/>
            </a:xfrm>
            <a:prstGeom prst="circularArrow">
              <a:avLst>
                <a:gd name="adj1" fmla="val 4093"/>
                <a:gd name="adj2" fmla="val 936425"/>
                <a:gd name="adj3" fmla="val 20821417"/>
                <a:gd name="adj4" fmla="val 15837355"/>
                <a:gd name="adj5" fmla="val 1751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4572000" y="3501008"/>
              <a:ext cx="1131706" cy="912935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latin typeface="Calibri" panose="020F0502020204030204" pitchFamily="34" charset="0"/>
                </a:rPr>
                <a:t>Paura</a:t>
              </a:r>
              <a:endParaRPr lang="it-IT" sz="2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23728" y="2204864"/>
            <a:ext cx="2764499" cy="1800200"/>
            <a:chOff x="2555776" y="2397719"/>
            <a:chExt cx="2764499" cy="1800200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2555776" y="2397719"/>
              <a:ext cx="1512165" cy="912935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Sfiducia in sè stessi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2915814" y="2734591"/>
              <a:ext cx="2404461" cy="1463328"/>
            </a:xfrm>
            <a:prstGeom prst="circularArrow">
              <a:avLst>
                <a:gd name="adj1" fmla="val 4093"/>
                <a:gd name="adj2" fmla="val 936425"/>
                <a:gd name="adj3" fmla="val 20821417"/>
                <a:gd name="adj4" fmla="val 15837355"/>
                <a:gd name="adj5" fmla="val 1751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759539">
            <a:off x="28685" y="4192414"/>
            <a:ext cx="7560840" cy="887265"/>
          </a:xfrm>
          <a:prstGeom prst="rightArrow">
            <a:avLst>
              <a:gd name="adj1" fmla="val 40185"/>
              <a:gd name="adj2" fmla="val 162873"/>
            </a:avLst>
          </a:prstGeom>
          <a:solidFill>
            <a:srgbClr val="FF0000">
              <a:alpha val="5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Strategia per il controllo delle masse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base di tutto </a:t>
            </a:r>
            <a:r>
              <a:rPr lang="it-IT" dirty="0"/>
              <a:t>è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3965261"/>
              </p:ext>
            </p:extLst>
          </p:nvPr>
        </p:nvGraphicFramePr>
        <p:xfrm>
          <a:off x="468630" y="1772816"/>
          <a:ext cx="8351842" cy="425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... da cui la </a:t>
            </a:r>
            <a:r>
              <a:rPr lang="it-IT" dirty="0"/>
              <a:t>soluzione: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4202014"/>
              </p:ext>
            </p:extLst>
          </p:nvPr>
        </p:nvGraphicFramePr>
        <p:xfrm>
          <a:off x="468630" y="1772816"/>
          <a:ext cx="8351842" cy="425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9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FF99F-3B9C-4F6E-8BA3-E95CB494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922E4-176C-4115-A427-EE0B6150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DE38A-75ED-4A70-90C3-F001BAB54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4B79A-FB02-4B0F-8423-EC4C86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6B375E-7E09-4530-A234-D45A6889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soluzione: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085461" y="2564904"/>
            <a:ext cx="7176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Informazione</a:t>
            </a:r>
            <a:r>
              <a:rPr lang="it-IT" sz="4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 algn="ctr"/>
            <a:r>
              <a:rPr lang="it-IT" sz="44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l</a:t>
            </a:r>
            <a:r>
              <a:rPr lang="it-IT" sz="4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’arma più potente!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01486" y="4650235"/>
            <a:ext cx="4608512" cy="134331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"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Conoscerete la </a:t>
            </a:r>
            <a:r>
              <a:rPr lang="it-IT" sz="2000" i="1" u="sng" dirty="0" smtClean="0">
                <a:solidFill>
                  <a:srgbClr val="002060"/>
                </a:solidFill>
              </a:rPr>
              <a:t>Verità</a:t>
            </a:r>
            <a:r>
              <a:rPr lang="it-IT" sz="2000" dirty="0" smtClean="0"/>
              <a:t>,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 la Verità vi farà </a:t>
            </a:r>
            <a:r>
              <a:rPr lang="it-IT" sz="2000" b="1" i="1" u="sng" dirty="0" smtClean="0">
                <a:solidFill>
                  <a:srgbClr val="002060"/>
                </a:solidFill>
              </a:rPr>
              <a:t>liberi</a:t>
            </a:r>
            <a:r>
              <a:rPr lang="it-IT" sz="2000" dirty="0"/>
              <a:t> "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1600" i="1" dirty="0" smtClean="0"/>
              <a:t>(Gv. 8,32)</a:t>
            </a:r>
            <a:endParaRPr lang="it-I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1"/>
          <a:stretch/>
        </p:blipFill>
        <p:spPr bwMode="auto">
          <a:xfrm>
            <a:off x="5549955" y="4844677"/>
            <a:ext cx="2712378" cy="1148875"/>
          </a:xfrm>
          <a:prstGeom prst="roundRect">
            <a:avLst>
              <a:gd name="adj" fmla="val 1404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884918" y="367406"/>
            <a:ext cx="72008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I  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pilastri 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smontati:</a:t>
            </a:r>
            <a:endParaRPr lang="it-IT" sz="4000" strike="sngStrik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-1260648" y="1000677"/>
            <a:ext cx="6677025" cy="5867401"/>
            <a:chOff x="-1044624" y="1112775"/>
            <a:chExt cx="6677025" cy="5867401"/>
          </a:xfrm>
        </p:grpSpPr>
        <p:pic>
          <p:nvPicPr>
            <p:cNvPr id="8" name="Picture 2" descr="http://www.mosaicstile.com/Construction_files/solid%20colum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624" y="1112775"/>
              <a:ext cx="6677025" cy="58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43608" y="5229200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Sfiducia in sè stessi</a:t>
              </a:r>
              <a:endParaRPr lang="it-IT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5976" y="990599"/>
            <a:ext cx="6677025" cy="5867401"/>
            <a:chOff x="4067944" y="990599"/>
            <a:chExt cx="6677025" cy="5867401"/>
          </a:xfrm>
        </p:grpSpPr>
        <p:pic>
          <p:nvPicPr>
            <p:cNvPr id="7" name="Picture 2" descr="http://www.mosaicstile.com/Construction_files/solid%20colum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990599"/>
              <a:ext cx="6677025" cy="58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35251" y="5005362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Attaccamenti</a:t>
              </a:r>
              <a:endParaRPr lang="it-IT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19672" y="1000677"/>
            <a:ext cx="6677025" cy="5867401"/>
            <a:chOff x="1619672" y="1000677"/>
            <a:chExt cx="6677025" cy="5867401"/>
          </a:xfrm>
        </p:grpSpPr>
        <p:pic>
          <p:nvPicPr>
            <p:cNvPr id="1026" name="Picture 2" descr="http://www.mosaicstile.com/Construction_files/solid%20colum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000677"/>
              <a:ext cx="6677025" cy="58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062746" y="4259519"/>
              <a:ext cx="1790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Preoccupazione</a:t>
              </a:r>
            </a:p>
            <a:p>
              <a:pPr algn="ctr"/>
              <a:r>
                <a:rPr lang="it-IT" dirty="0" smtClean="0"/>
                <a:t>e paura</a:t>
              </a:r>
              <a:endParaRPr lang="it-IT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9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Stock_00000059560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5000" contrast="-54000"/>
                    </a14:imgEffect>
                  </a14:imgLayer>
                </a14:imgProps>
              </a:ext>
            </a:extLst>
          </a:blip>
          <a:srcRect l="33696" t="45196" r="21188"/>
          <a:stretch/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758952"/>
          </a:xfrm>
        </p:spPr>
        <p:txBody>
          <a:bodyPr/>
          <a:lstStyle/>
          <a:p>
            <a:r>
              <a:rPr lang="it-IT" dirty="0" smtClean="0"/>
              <a:t>Da portarsi a casa: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252536" y="44624"/>
            <a:ext cx="9396536" cy="6832640"/>
          </a:xfrm>
          <a:prstGeom prst="rect">
            <a:avLst/>
          </a:prstGeom>
          <a:noFill/>
          <a:scene3d>
            <a:camera prst="perspectiveRelaxed" fov="4200000">
              <a:rot lat="19173601" lon="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3200" b="1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Valiamo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it-IT" sz="3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di più 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di quello che vogliono farci credere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Togliamo l</a:t>
            </a:r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a </a:t>
            </a:r>
            <a:r>
              <a:rPr lang="it-IT" sz="3600" b="1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preoccupazione</a:t>
            </a:r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Rounded MT Bold" pitchFamily="34" charset="0"/>
              </a:rPr>
              <a:t> dalla nostra vita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40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Prigionieri </a:t>
            </a:r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solo</a:t>
            </a:r>
            <a:r>
              <a:rPr lang="it-IT" sz="40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dei nostri </a:t>
            </a:r>
            <a:r>
              <a:rPr lang="it-IT" sz="4000" b="1" u="sng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legami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Impegno: contribuiamo a diffondere la </a:t>
            </a:r>
            <a:r>
              <a:rPr lang="it-IT" sz="4000" b="1" u="sng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conoscenza</a:t>
            </a:r>
            <a:endParaRPr lang="it-IT" sz="4000" b="1" u="sng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it-IT" sz="32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63">
            <a:off x="6172724" y="2121672"/>
            <a:ext cx="2478708" cy="3540657"/>
          </a:xfrm>
          <a:prstGeom prst="roundRect">
            <a:avLst>
              <a:gd name="adj" fmla="val 61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63">
            <a:off x="6051799" y="1993113"/>
            <a:ext cx="2478708" cy="3540657"/>
          </a:xfrm>
          <a:prstGeom prst="roundRect">
            <a:avLst>
              <a:gd name="adj" fmla="val 61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8362" y="1932288"/>
            <a:ext cx="5472608" cy="207277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</a:rPr>
              <a:t>«Solo la nostra </a:t>
            </a: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ignoranza</a:t>
            </a:r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</a:rPr>
              <a:t> è la loro </a:t>
            </a: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forza</a:t>
            </a:r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521630" cy="960228"/>
          </a:xfrm>
          <a:prstGeom prst="roundRect">
            <a:avLst>
              <a:gd name="adj" fmla="val 1404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628800"/>
            <a:ext cx="5472608" cy="43045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9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5" cstate="print"/>
          <a:srcRect l="1482" r="2831"/>
          <a:stretch>
            <a:fillRect/>
          </a:stretch>
        </p:blipFill>
        <p:spPr bwMode="auto">
          <a:xfrm>
            <a:off x="539552" y="1319417"/>
            <a:ext cx="2851250" cy="2639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Dallas 1963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720" y="4500571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latin typeface="Arial Rounded MT Bold" pitchFamily="34" charset="0"/>
              </a:rPr>
              <a:t>Adulto/addestrato</a:t>
            </a:r>
            <a:r>
              <a:rPr lang="it-IT" sz="2000" b="1" dirty="0" smtClean="0">
                <a:latin typeface="Arial Rounded MT Bold" pitchFamily="34" charset="0"/>
              </a:rPr>
              <a:t>: </a:t>
            </a:r>
            <a:r>
              <a:rPr lang="it-IT" sz="2000" dirty="0" smtClean="0">
                <a:latin typeface="Arial Rounded MT Bold" pitchFamily="34" charset="0"/>
              </a:rPr>
              <a:t>“Io mica me ne intendo di balistica! Non ho mai sparato un colpo in vita mia!”</a:t>
            </a:r>
            <a:endParaRPr lang="it-IT" sz="20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43504" y="4714886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Arial Rounded MT Bold" pitchFamily="34" charset="0"/>
              </a:rPr>
              <a:t>Bambino</a:t>
            </a:r>
            <a:r>
              <a:rPr lang="it-IT" b="1" dirty="0" smtClean="0">
                <a:latin typeface="Arial Rounded MT Bold" pitchFamily="34" charset="0"/>
              </a:rPr>
              <a:t>: </a:t>
            </a:r>
            <a:r>
              <a:rPr lang="it-IT" dirty="0" smtClean="0">
                <a:latin typeface="Arial Rounded MT Bold" pitchFamily="34" charset="0"/>
              </a:rPr>
              <a:t>“se la testa va all’INDIETRO,  il colpo deve essere arrivato DAL DAVANTI!”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8" name="Zaprude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995937" y="1700809"/>
            <a:ext cx="4215740" cy="2318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WTC-7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9" y="528639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Arial Rounded MT Bold" pitchFamily="34" charset="0"/>
              </a:rPr>
              <a:t>Adulto/addestrato</a:t>
            </a:r>
            <a:r>
              <a:rPr lang="it-IT" dirty="0" smtClean="0">
                <a:latin typeface="Arial Rounded MT Bold" pitchFamily="34" charset="0"/>
              </a:rPr>
              <a:t>: “Sarà stato un errore di messa in onda!”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43504" y="528639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Arial Rounded MT Bold" pitchFamily="34" charset="0"/>
              </a:rPr>
              <a:t>Bambino</a:t>
            </a:r>
            <a:r>
              <a:rPr lang="it-IT" dirty="0" smtClean="0">
                <a:latin typeface="Arial Rounded MT Bold" pitchFamily="34" charset="0"/>
              </a:rPr>
              <a:t>: “Evidentemente si sapeva in anticipo del crollo del WTC 7…”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7" name="wtc7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63688" y="1700809"/>
            <a:ext cx="5328592" cy="293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-43157"/>
            <a:ext cx="9144032" cy="690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34400" cy="75895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FF00"/>
                </a:solidFill>
              </a:rPr>
              <a:t>Scie chimiche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4286258"/>
            <a:ext cx="3136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latin typeface="Arial Rounded MT Bold" pitchFamily="34" charset="0"/>
              </a:rPr>
              <a:t>Adulto/addestrato</a:t>
            </a:r>
            <a:r>
              <a:rPr lang="it-IT" sz="2000" b="1" dirty="0" smtClean="0">
                <a:solidFill>
                  <a:srgbClr val="002060"/>
                </a:solidFill>
                <a:latin typeface="Arial Rounded MT Bold" pitchFamily="34" charset="0"/>
              </a:rPr>
              <a:t>: 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</a:rPr>
              <a:t>“magari lo fanno a fin di bene, contro il global </a:t>
            </a:r>
            <a:r>
              <a:rPr lang="it-IT" sz="2000" dirty="0" err="1" smtClean="0">
                <a:solidFill>
                  <a:srgbClr val="002060"/>
                </a:solidFill>
                <a:latin typeface="Arial Rounded MT Bold" pitchFamily="34" charset="0"/>
              </a:rPr>
              <a:t>warming…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</a:rPr>
              <a:t>”</a:t>
            </a:r>
            <a:endParaRPr lang="it-IT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7" name="prov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267744" y="1124744"/>
            <a:ext cx="510602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028258" y="213500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3419872" y="5520133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 Rounded MT Bold" pitchFamily="34" charset="0"/>
              </a:rPr>
              <a:t>Bambino</a:t>
            </a:r>
            <a:r>
              <a:rPr lang="it-IT" sz="2000" b="1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endParaRPr lang="it-IT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r"/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“Spargono qualcosa nei cieli per qualche scopo misterioso”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9901" b="222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62863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Luna 1969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500571"/>
            <a:ext cx="3853662" cy="1631216"/>
          </a:xfrm>
          <a:prstGeom prst="rect">
            <a:avLst/>
          </a:prstGeom>
          <a:solidFill>
            <a:schemeClr val="bg2">
              <a:lumMod val="75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Arial Rounded MT Bold" pitchFamily="34" charset="0"/>
              </a:rPr>
              <a:t>Adulto/addestrato</a:t>
            </a:r>
            <a:r>
              <a:rPr lang="it-IT" sz="2400" b="1" dirty="0" smtClean="0">
                <a:solidFill>
                  <a:srgbClr val="002060"/>
                </a:solidFill>
                <a:latin typeface="Arial Rounded MT Bold" pitchFamily="34" charset="0"/>
              </a:rPr>
              <a:t>: </a:t>
            </a:r>
          </a:p>
          <a:p>
            <a:r>
              <a:rPr lang="it-IT" sz="2400" dirty="0" smtClean="0">
                <a:latin typeface="Arial Rounded MT Bold" pitchFamily="34" charset="0"/>
              </a:rPr>
              <a:t>“Sulla Luna ci saranno delle dinamiche non possibili sulla terra!”</a:t>
            </a:r>
            <a:endParaRPr lang="it-IT" sz="24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7686" y="4293096"/>
            <a:ext cx="4786314" cy="892552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 Rounded MT Bold" pitchFamily="34" charset="0"/>
              </a:rPr>
              <a:t>Bambino</a:t>
            </a:r>
            <a:r>
              <a:rPr lang="it-IT" sz="2400" b="1" dirty="0" smtClean="0">
                <a:solidFill>
                  <a:srgbClr val="002060"/>
                </a:solidFill>
                <a:latin typeface="Arial Rounded MT Bold" pitchFamily="34" charset="0"/>
              </a:rPr>
              <a:t>: 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“Hanno fatto dei filmati  falsi!”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2" name="Lo Sbarco Sulla Luna è Falso   - YouTube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935598" y="1124744"/>
            <a:ext cx="484417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064770" y="213500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AIDS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085186"/>
            <a:ext cx="3711926" cy="1015663"/>
          </a:xfrm>
          <a:prstGeom prst="rect">
            <a:avLst/>
          </a:prstGeom>
          <a:solidFill>
            <a:schemeClr val="bg2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latin typeface="Arial Rounded MT Bold" pitchFamily="34" charset="0"/>
              </a:rPr>
              <a:t>Adulto/rassegnato</a:t>
            </a:r>
            <a:r>
              <a:rPr lang="it-IT" dirty="0" smtClean="0">
                <a:latin typeface="Arial Rounded MT Bold" pitchFamily="34" charset="0"/>
              </a:rPr>
              <a:t>: </a:t>
            </a:r>
          </a:p>
          <a:p>
            <a:r>
              <a:rPr lang="it-IT" dirty="0" smtClean="0">
                <a:latin typeface="Arial Rounded MT Bold" pitchFamily="34" charset="0"/>
              </a:rPr>
              <a:t>“Troppo difficile capire le correlazioni </a:t>
            </a:r>
            <a:r>
              <a:rPr lang="it-IT" dirty="0" err="1" smtClean="0">
                <a:latin typeface="Arial Rounded MT Bold" pitchFamily="34" charset="0"/>
              </a:rPr>
              <a:t>statistiche…</a:t>
            </a:r>
            <a:r>
              <a:rPr lang="it-IT" dirty="0" smtClean="0">
                <a:latin typeface="Arial Rounded MT Bold" pitchFamily="34" charset="0"/>
              </a:rPr>
              <a:t>”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4876" y="5286390"/>
            <a:ext cx="4000528" cy="1015663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Arial Rounded MT Bold" pitchFamily="34" charset="0"/>
              </a:rPr>
              <a:t>Bambino</a:t>
            </a:r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: </a:t>
            </a:r>
          </a:p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“L’HIV (se esiste) NON è la causa dell’AIDS!”</a:t>
            </a:r>
            <a:endParaRPr lang="it-IT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071538" y="1357299"/>
            <a:ext cx="7143800" cy="2661727"/>
            <a:chOff x="1071538" y="1357298"/>
            <a:chExt cx="7143800" cy="2661727"/>
          </a:xfrm>
        </p:grpSpPr>
        <p:sp>
          <p:nvSpPr>
            <p:cNvPr id="7" name="Ovale 6"/>
            <p:cNvSpPr/>
            <p:nvPr/>
          </p:nvSpPr>
          <p:spPr bwMode="auto">
            <a:xfrm>
              <a:off x="1071538" y="1357298"/>
              <a:ext cx="4843496" cy="266172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e 7"/>
            <p:cNvSpPr/>
            <p:nvPr/>
          </p:nvSpPr>
          <p:spPr bwMode="auto">
            <a:xfrm>
              <a:off x="3272995" y="1447256"/>
              <a:ext cx="4942343" cy="2566665"/>
            </a:xfrm>
            <a:prstGeom prst="ellipse">
              <a:avLst/>
            </a:prstGeom>
            <a:solidFill>
              <a:srgbClr val="FFFF00">
                <a:alpha val="4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785918" y="2304513"/>
              <a:ext cx="1186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HIV</a:t>
              </a:r>
              <a:endParaRPr lang="it-IT" sz="32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286512" y="2375951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AIDS</a:t>
              </a:r>
              <a:endParaRPr lang="it-IT" sz="32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223499" y="2161637"/>
              <a:ext cx="1062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HIV +</a:t>
              </a:r>
            </a:p>
            <a:p>
              <a:r>
                <a:rPr lang="it-IT" sz="2000" dirty="0" smtClean="0"/>
                <a:t>AIDS</a:t>
              </a:r>
              <a:endParaRPr lang="it-IT" sz="2000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000232" y="1357299"/>
            <a:ext cx="5072098" cy="3000396"/>
            <a:chOff x="2000232" y="1357298"/>
            <a:chExt cx="5072098" cy="3000396"/>
          </a:xfrm>
        </p:grpSpPr>
        <p:sp>
          <p:nvSpPr>
            <p:cNvPr id="14" name="Rettangolo 13"/>
            <p:cNvSpPr/>
            <p:nvPr/>
          </p:nvSpPr>
          <p:spPr>
            <a:xfrm>
              <a:off x="2000232" y="1357298"/>
              <a:ext cx="5072098" cy="300039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2445153" y="1798533"/>
              <a:ext cx="4004288" cy="17649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V="1">
              <a:off x="2534137" y="3714752"/>
              <a:ext cx="3966689" cy="252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 rot="20161681">
              <a:off x="2907252" y="2246064"/>
              <a:ext cx="1988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Andamento AIDS</a:t>
              </a:r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211106" y="3298731"/>
              <a:ext cx="187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Andamento HIV</a:t>
              </a:r>
              <a:endParaRPr lang="it-IT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57158" y="1357299"/>
            <a:ext cx="8572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“Se </a:t>
            </a:r>
            <a:r>
              <a:rPr lang="en-US" sz="2000" b="1" i="1" dirty="0" err="1" smtClean="0"/>
              <a:t>esistesse</a:t>
            </a:r>
            <a:r>
              <a:rPr lang="en-US" sz="2000" b="1" i="1" dirty="0" smtClean="0"/>
              <a:t> la </a:t>
            </a:r>
            <a:r>
              <a:rPr lang="en-US" sz="2000" b="1" i="1" dirty="0" err="1" smtClean="0"/>
              <a:t>prova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l’HIV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causa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l’AIDS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si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dovrebbero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trovare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documenti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scientifici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che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presi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singolarmente</a:t>
            </a:r>
            <a:r>
              <a:rPr lang="en-US" sz="2000" b="1" i="1" dirty="0" smtClean="0"/>
              <a:t> o </a:t>
            </a:r>
            <a:r>
              <a:rPr lang="en-US" sz="2000" b="1" i="1" dirty="0" err="1" smtClean="0"/>
              <a:t>nel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loro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insieme</a:t>
            </a:r>
            <a:r>
              <a:rPr lang="en-US" sz="2000" b="1" i="1" dirty="0" smtClean="0"/>
              <a:t> lo </a:t>
            </a:r>
            <a:r>
              <a:rPr lang="en-US" sz="2000" b="1" i="1" dirty="0" err="1" smtClean="0"/>
              <a:t>dimostrano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almeno</a:t>
            </a:r>
            <a:r>
              <a:rPr lang="en-US" sz="2000" b="1" i="1" dirty="0" smtClean="0"/>
              <a:t> con </a:t>
            </a:r>
            <a:r>
              <a:rPr lang="en-US" sz="2000" b="1" i="1" dirty="0" err="1" smtClean="0"/>
              <a:t>una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alta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probabilità</a:t>
            </a:r>
            <a:r>
              <a:rPr lang="en-US" sz="2000" b="1" i="1" dirty="0" smtClean="0"/>
              <a:t>. </a:t>
            </a:r>
            <a:r>
              <a:rPr lang="en-US" sz="2000" b="1" i="1" dirty="0" err="1" smtClean="0"/>
              <a:t>Tali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documenti</a:t>
            </a:r>
            <a:r>
              <a:rPr lang="en-US" sz="2000" b="1" i="1" dirty="0" smtClean="0"/>
              <a:t> non </a:t>
            </a:r>
            <a:r>
              <a:rPr lang="en-US" sz="2000" b="1" i="1" dirty="0" err="1" smtClean="0"/>
              <a:t>esistono</a:t>
            </a:r>
            <a:r>
              <a:rPr lang="en-US" sz="2000" b="1" i="1" dirty="0" smtClean="0"/>
              <a:t>."</a:t>
            </a:r>
            <a:endParaRPr lang="en-US" sz="2000" b="1" dirty="0" smtClean="0"/>
          </a:p>
          <a:p>
            <a:pPr algn="ctr"/>
            <a:r>
              <a:rPr lang="en-US" sz="1600" dirty="0" smtClean="0"/>
              <a:t>Dr. </a:t>
            </a:r>
            <a:r>
              <a:rPr lang="en-US" sz="1600" dirty="0" err="1" smtClean="0"/>
              <a:t>Kary</a:t>
            </a:r>
            <a:r>
              <a:rPr lang="en-US" sz="1600" dirty="0" smtClean="0"/>
              <a:t> Mullis, Biochemist, 1993 Nobel Prize for Chemistry.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000" b="1" i="1" dirty="0" smtClean="0"/>
              <a:t>“</a:t>
            </a:r>
            <a:r>
              <a:rPr lang="en-US" sz="2000" b="1" i="1" dirty="0" err="1" smtClean="0"/>
              <a:t>Fino</a:t>
            </a:r>
            <a:r>
              <a:rPr lang="en-US" sz="2000" b="1" i="1" dirty="0" smtClean="0"/>
              <a:t> ad </a:t>
            </a:r>
            <a:r>
              <a:rPr lang="en-US" sz="2000" b="1" i="1" dirty="0" err="1" smtClean="0"/>
              <a:t>oggi</a:t>
            </a:r>
            <a:r>
              <a:rPr lang="en-US" sz="2000" b="1" i="1" dirty="0" smtClean="0"/>
              <a:t> non </a:t>
            </a:r>
            <a:r>
              <a:rPr lang="en-US" sz="2000" b="1" i="1" dirty="0" err="1" smtClean="0"/>
              <a:t>c’è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nessuna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singola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prova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scientifica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convincente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dell’esistenza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dell’HIV</a:t>
            </a:r>
            <a:r>
              <a:rPr lang="en-US" b="1" i="1" dirty="0" smtClean="0"/>
              <a:t>.</a:t>
            </a:r>
            <a:r>
              <a:rPr lang="en-US" sz="2400" b="1" i="1" dirty="0" smtClean="0"/>
              <a:t> </a:t>
            </a:r>
            <a:r>
              <a:rPr lang="en-US" sz="2000" b="1" i="1" dirty="0" smtClean="0"/>
              <a:t>Un tale retrovirus non è </a:t>
            </a:r>
            <a:r>
              <a:rPr lang="en-US" sz="2000" b="1" i="1" dirty="0" err="1" smtClean="0"/>
              <a:t>stato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isolato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nemmeno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volta</a:t>
            </a:r>
            <a:r>
              <a:rPr lang="en-US" sz="2000" b="1" i="1" dirty="0" smtClean="0"/>
              <a:t> con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metodi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della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virologia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classica</a:t>
            </a:r>
            <a:r>
              <a:rPr lang="en-US" sz="2000" b="1" i="1" dirty="0" smtClean="0"/>
              <a:t>."</a:t>
            </a:r>
            <a:endParaRPr lang="en-US" b="1" dirty="0" smtClean="0"/>
          </a:p>
          <a:p>
            <a:pPr algn="ctr"/>
            <a:r>
              <a:rPr lang="en-US" sz="1600" dirty="0" smtClean="0"/>
              <a:t>Dr. Heinz Ludwig Sanger, Emeritus Professor of Molecular Biology and Virology, Max-Planck-Institutes for Biochemistry, </a:t>
            </a:r>
            <a:r>
              <a:rPr lang="en-US" sz="1600" dirty="0" err="1" smtClean="0"/>
              <a:t>Munchen</a:t>
            </a:r>
            <a:r>
              <a:rPr lang="en-US" sz="1600" dirty="0" smtClean="0"/>
              <a:t>.</a:t>
            </a:r>
          </a:p>
          <a:p>
            <a:pPr algn="ctr"/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9000" contrast="-3000"/>
          </a:blip>
          <a:srcRect l="55512" t="46322" r="4813" b="18156"/>
          <a:stretch>
            <a:fillRect/>
          </a:stretch>
        </p:blipFill>
        <p:spPr bwMode="auto">
          <a:xfrm rot="358968">
            <a:off x="2274969" y="1787723"/>
            <a:ext cx="4290745" cy="2754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6" y="142852"/>
            <a:ext cx="8858280" cy="758952"/>
          </a:xfrm>
        </p:spPr>
        <p:txBody>
          <a:bodyPr>
            <a:normAutofit/>
          </a:bodyPr>
          <a:lstStyle/>
          <a:p>
            <a:r>
              <a:rPr lang="it-IT" dirty="0" smtClean="0"/>
              <a:t>Creazione di denaro?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725144"/>
            <a:ext cx="349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latin typeface="Arial Rounded MT Bold" pitchFamily="34" charset="0"/>
              </a:rPr>
              <a:t>Adulto/addestrato</a:t>
            </a:r>
            <a:r>
              <a:rPr lang="it-IT" dirty="0" smtClean="0">
                <a:latin typeface="Arial Rounded MT Bold" pitchFamily="34" charset="0"/>
              </a:rPr>
              <a:t>: “La finanza è troppo complicata, e poi c’è già chi se ne occupa a tempo pieno, cosa vuoi che mi ci metta pensare io!”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20341" y="5445226"/>
            <a:ext cx="4723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Arial Rounded MT Bold" pitchFamily="34" charset="0"/>
              </a:rPr>
              <a:t>Bambino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: “Un sistema che crea un debito che non potrà essere MAI RIPAGATO non può durare!”</a:t>
            </a:r>
            <a:endParaRPr lang="it-IT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1285861"/>
            <a:ext cx="7558986" cy="23493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Raccolta Irpef </a:t>
            </a:r>
            <a:r>
              <a:rPr lang="it-IT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annua </a:t>
            </a:r>
          </a:p>
          <a:p>
            <a:pPr algn="ctr"/>
            <a:r>
              <a:rPr lang="it-IT" sz="28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(circa 150 Miliardi di €)</a:t>
            </a:r>
          </a:p>
          <a:p>
            <a:pPr algn="ctr"/>
            <a:endParaRPr lang="it-IT" sz="1400" cap="none" spc="0" baseline="-25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it-IT" sz="1400" cap="none" spc="0" baseline="-25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it-IT" sz="36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Interessi annui</a:t>
            </a:r>
            <a:r>
              <a:rPr lang="it-IT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t-IT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sul debito pubblico</a:t>
            </a:r>
            <a:r>
              <a:rPr lang="it-IT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it-IT" sz="28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(circa 100 Miliardi €)</a:t>
            </a:r>
            <a:endParaRPr lang="it-IT" sz="28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9955" y="3643315"/>
            <a:ext cx="4092575" cy="151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974">
            <a:off x="8112853" y="150493"/>
            <a:ext cx="807815" cy="11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18.4|1.3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2|96.3|2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2.7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1|32.6|110.2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8|63.2|11.2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9|87.5|16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4598</TotalTime>
  <Words>1463</Words>
  <Application>Microsoft Office PowerPoint</Application>
  <PresentationFormat>On-screen Show (4:3)</PresentationFormat>
  <Paragraphs>223</Paragraphs>
  <Slides>29</Slides>
  <Notes>18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Città</vt:lpstr>
      <vt:lpstr>PowerPoint Presentation</vt:lpstr>
      <vt:lpstr>Agenda</vt:lpstr>
      <vt:lpstr>PowerPoint Presentation</vt:lpstr>
      <vt:lpstr>Dallas 1963</vt:lpstr>
      <vt:lpstr>WTC-7</vt:lpstr>
      <vt:lpstr>Scie chimiche</vt:lpstr>
      <vt:lpstr>Luna 1969</vt:lpstr>
      <vt:lpstr>AIDS</vt:lpstr>
      <vt:lpstr>Creazione di denaro?</vt:lpstr>
      <vt:lpstr>Ingannati: COME?</vt:lpstr>
      <vt:lpstr>Lezione:</vt:lpstr>
      <vt:lpstr>Agenda</vt:lpstr>
      <vt:lpstr>Ingannati: perché?</vt:lpstr>
      <vt:lpstr>Agenda</vt:lpstr>
      <vt:lpstr>Agenda</vt:lpstr>
      <vt:lpstr>Capire la tecnica di controllo (e comportarsi di conseguenza)</vt:lpstr>
      <vt:lpstr>Lezione:</vt:lpstr>
      <vt:lpstr>PowerPoint Presentation</vt:lpstr>
      <vt:lpstr>PowerPoint Presentation</vt:lpstr>
      <vt:lpstr>Chi ci tiene prigionieri?</vt:lpstr>
      <vt:lpstr>Cosa me ne faccio di questo?</vt:lpstr>
      <vt:lpstr>PowerPoint Presentation</vt:lpstr>
      <vt:lpstr>La successione logica:</vt:lpstr>
      <vt:lpstr>La base di tutto è:</vt:lpstr>
      <vt:lpstr>... da cui la soluzione:</vt:lpstr>
      <vt:lpstr>La soluzione:</vt:lpstr>
      <vt:lpstr>PowerPoint Presentation</vt:lpstr>
      <vt:lpstr>Da portarsi a casa:</vt:lpstr>
      <vt:lpstr>Grazie</vt:lpstr>
    </vt:vector>
  </TitlesOfParts>
  <Company>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Medici</dc:creator>
  <cp:lastModifiedBy>Medici,A,Alberto,JBI1 R</cp:lastModifiedBy>
  <cp:revision>260</cp:revision>
  <dcterms:created xsi:type="dcterms:W3CDTF">2011-06-21T20:53:21Z</dcterms:created>
  <dcterms:modified xsi:type="dcterms:W3CDTF">2014-06-13T11:36:39Z</dcterms:modified>
</cp:coreProperties>
</file>